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6" d="100"/>
          <a:sy n="76" d="100"/>
        </p:scale>
        <p:origin x="6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 Id="rId30"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183E388-4F52-4C20-91AE-F931309DE4D1}" type="datetimeFigureOut">
              <a:rPr lang="en-US" smtClean="0"/>
              <a:t>9/14/2019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F949831-3BE9-496F-BD9A-819808E2BD1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202343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3E388-4F52-4C20-91AE-F931309DE4D1}"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49831-3BE9-496F-BD9A-819808E2BD1D}" type="slidenum">
              <a:rPr lang="en-US" smtClean="0"/>
              <a:t>‹#›</a:t>
            </a:fld>
            <a:endParaRPr lang="en-US"/>
          </a:p>
        </p:txBody>
      </p:sp>
    </p:spTree>
    <p:extLst>
      <p:ext uri="{BB962C8B-B14F-4D97-AF65-F5344CB8AC3E}">
        <p14:creationId xmlns:p14="http://schemas.microsoft.com/office/powerpoint/2010/main" val="28206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3E388-4F52-4C20-91AE-F931309DE4D1}"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49831-3BE9-496F-BD9A-819808E2BD1D}" type="slidenum">
              <a:rPr lang="en-US" smtClean="0"/>
              <a:t>‹#›</a:t>
            </a:fld>
            <a:endParaRPr lang="en-US"/>
          </a:p>
        </p:txBody>
      </p:sp>
    </p:spTree>
    <p:extLst>
      <p:ext uri="{BB962C8B-B14F-4D97-AF65-F5344CB8AC3E}">
        <p14:creationId xmlns:p14="http://schemas.microsoft.com/office/powerpoint/2010/main" val="89656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83E388-4F52-4C20-91AE-F931309DE4D1}" type="datetimeFigureOut">
              <a:rPr lang="en-US" smtClean="0"/>
              <a:t>9/14/2019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49831-3BE9-496F-BD9A-819808E2BD1D}" type="slidenum">
              <a:rPr lang="en-US" smtClean="0"/>
              <a:t>‹#›</a:t>
            </a:fld>
            <a:endParaRPr lang="en-US"/>
          </a:p>
        </p:txBody>
      </p:sp>
    </p:spTree>
    <p:extLst>
      <p:ext uri="{BB962C8B-B14F-4D97-AF65-F5344CB8AC3E}">
        <p14:creationId xmlns:p14="http://schemas.microsoft.com/office/powerpoint/2010/main" val="157487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183E388-4F52-4C20-91AE-F931309DE4D1}" type="datetimeFigureOut">
              <a:rPr lang="en-US" smtClean="0"/>
              <a:t>9/14/2019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F949831-3BE9-496F-BD9A-819808E2BD1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358842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83E388-4F52-4C20-91AE-F931309DE4D1}" type="datetimeFigureOut">
              <a:rPr lang="en-US" smtClean="0"/>
              <a:t>9/14/2019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49831-3BE9-496F-BD9A-819808E2BD1D}" type="slidenum">
              <a:rPr lang="en-US" smtClean="0"/>
              <a:t>‹#›</a:t>
            </a:fld>
            <a:endParaRPr lang="en-US"/>
          </a:p>
        </p:txBody>
      </p:sp>
    </p:spTree>
    <p:extLst>
      <p:ext uri="{BB962C8B-B14F-4D97-AF65-F5344CB8AC3E}">
        <p14:creationId xmlns:p14="http://schemas.microsoft.com/office/powerpoint/2010/main" val="253064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83E388-4F52-4C20-91AE-F931309DE4D1}" type="datetimeFigureOut">
              <a:rPr lang="en-US" smtClean="0"/>
              <a:t>9/14/2019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49831-3BE9-496F-BD9A-819808E2BD1D}" type="slidenum">
              <a:rPr lang="en-US" smtClean="0"/>
              <a:t>‹#›</a:t>
            </a:fld>
            <a:endParaRPr lang="en-US"/>
          </a:p>
        </p:txBody>
      </p:sp>
    </p:spTree>
    <p:extLst>
      <p:ext uri="{BB962C8B-B14F-4D97-AF65-F5344CB8AC3E}">
        <p14:creationId xmlns:p14="http://schemas.microsoft.com/office/powerpoint/2010/main" val="370434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83E388-4F52-4C20-91AE-F931309DE4D1}" type="datetimeFigureOut">
              <a:rPr lang="en-US" smtClean="0"/>
              <a:t>9/14/2019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49831-3BE9-496F-BD9A-819808E2BD1D}" type="slidenum">
              <a:rPr lang="en-US" smtClean="0"/>
              <a:t>‹#›</a:t>
            </a:fld>
            <a:endParaRPr lang="en-US"/>
          </a:p>
        </p:txBody>
      </p:sp>
    </p:spTree>
    <p:extLst>
      <p:ext uri="{BB962C8B-B14F-4D97-AF65-F5344CB8AC3E}">
        <p14:creationId xmlns:p14="http://schemas.microsoft.com/office/powerpoint/2010/main" val="260487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3E388-4F52-4C20-91AE-F931309DE4D1}" type="datetimeFigureOut">
              <a:rPr lang="en-US" smtClean="0"/>
              <a:t>9/14/2019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49831-3BE9-496F-BD9A-819808E2BD1D}" type="slidenum">
              <a:rPr lang="en-US" smtClean="0"/>
              <a:t>‹#›</a:t>
            </a:fld>
            <a:endParaRPr lang="en-US"/>
          </a:p>
        </p:txBody>
      </p:sp>
    </p:spTree>
    <p:extLst>
      <p:ext uri="{BB962C8B-B14F-4D97-AF65-F5344CB8AC3E}">
        <p14:creationId xmlns:p14="http://schemas.microsoft.com/office/powerpoint/2010/main" val="342168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183E388-4F52-4C20-91AE-F931309DE4D1}" type="datetimeFigureOut">
              <a:rPr lang="en-US" smtClean="0"/>
              <a:t>9/14/2019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949831-3BE9-496F-BD9A-819808E2BD1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33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183E388-4F52-4C20-91AE-F931309DE4D1}" type="datetimeFigureOut">
              <a:rPr lang="en-US" smtClean="0"/>
              <a:t>9/14/2019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F949831-3BE9-496F-BD9A-819808E2BD1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027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183E388-4F52-4C20-91AE-F931309DE4D1}" type="datetimeFigureOut">
              <a:rPr lang="en-US" smtClean="0"/>
              <a:t>9/14/2019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F949831-3BE9-496F-BD9A-819808E2BD1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8863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5CF0-7E66-467D-9D7B-7D871A6FD825}"/>
              </a:ext>
            </a:extLst>
          </p:cNvPr>
          <p:cNvSpPr>
            <a:spLocks noGrp="1"/>
          </p:cNvSpPr>
          <p:nvPr>
            <p:ph type="ctrTitle"/>
          </p:nvPr>
        </p:nvSpPr>
        <p:spPr/>
        <p:txBody>
          <a:bodyPr/>
          <a:lstStyle/>
          <a:p>
            <a:r>
              <a:rPr lang="en-US" dirty="0"/>
              <a:t>Bloodborne Pathogens</a:t>
            </a:r>
          </a:p>
        </p:txBody>
      </p:sp>
      <p:sp>
        <p:nvSpPr>
          <p:cNvPr id="3" name="Subtitle 2">
            <a:extLst>
              <a:ext uri="{FF2B5EF4-FFF2-40B4-BE49-F238E27FC236}">
                <a16:creationId xmlns:a16="http://schemas.microsoft.com/office/drawing/2014/main" id="{4653BBB6-9BD6-41BC-A8CA-CFBE7DA92CB6}"/>
              </a:ext>
            </a:extLst>
          </p:cNvPr>
          <p:cNvSpPr>
            <a:spLocks noGrp="1"/>
          </p:cNvSpPr>
          <p:nvPr>
            <p:ph type="subTitle" idx="1"/>
          </p:nvPr>
        </p:nvSpPr>
        <p:spPr/>
        <p:txBody>
          <a:bodyPr/>
          <a:lstStyle/>
          <a:p>
            <a:r>
              <a:rPr lang="en-US" dirty="0"/>
              <a:t>KNOW THE RISKS!!!</a:t>
            </a:r>
          </a:p>
        </p:txBody>
      </p:sp>
      <p:pic>
        <p:nvPicPr>
          <p:cNvPr id="3074" name="Picture 2" descr="https://twu.edu/media/images/risk-management/BiohazardDDOS.jpg">
            <a:extLst>
              <a:ext uri="{FF2B5EF4-FFF2-40B4-BE49-F238E27FC236}">
                <a16:creationId xmlns:a16="http://schemas.microsoft.com/office/drawing/2014/main" id="{A21AE7DA-AF12-498F-ACDC-4B07C242185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5128" y="4164981"/>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1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506E6-F66B-49BE-B5F2-1A620A93DDAE}"/>
              </a:ext>
            </a:extLst>
          </p:cNvPr>
          <p:cNvSpPr>
            <a:spLocks noGrp="1"/>
          </p:cNvSpPr>
          <p:nvPr>
            <p:ph idx="1"/>
          </p:nvPr>
        </p:nvSpPr>
        <p:spPr/>
        <p:txBody>
          <a:bodyPr/>
          <a:lstStyle/>
          <a:p>
            <a:pPr marL="0" indent="0">
              <a:buNone/>
            </a:pPr>
            <a:r>
              <a:rPr lang="en-US" dirty="0"/>
              <a:t>The chance of you being infected by a bloodborne virus in your workplace is slim. However, since HIV, HBV, and HCV may be present in any blood or body fluids that are visibly contaminated with blood, exposure is possible. These viruses may get inside your body if blood or body fluids contact your eyes, nose, mouth, or breaks in your skin.</a:t>
            </a:r>
          </a:p>
          <a:p>
            <a:pPr marL="0" indent="0">
              <a:buNone/>
            </a:pPr>
            <a:endParaRPr lang="en-US" dirty="0"/>
          </a:p>
          <a:p>
            <a:pPr marL="0" indent="0">
              <a:buNone/>
            </a:pPr>
            <a:r>
              <a:rPr lang="en-US" dirty="0"/>
              <a:t>Your skin acts as a protective barrier to keep viruses out, unless broken by cuts, scrapes, sores, dermatitis, acne, or other injury.</a:t>
            </a:r>
          </a:p>
        </p:txBody>
      </p:sp>
      <p:pic>
        <p:nvPicPr>
          <p:cNvPr id="1026" name="Picture 2" descr="https://image.shutterstock.com/image-photo/wound-on-skin-close-260nw-297666206.jpg">
            <a:extLst>
              <a:ext uri="{FF2B5EF4-FFF2-40B4-BE49-F238E27FC236}">
                <a16:creationId xmlns:a16="http://schemas.microsoft.com/office/drawing/2014/main" id="{2179B7D6-8E7D-4535-BC72-DB4A69279D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816"/>
          <a:stretch/>
        </p:blipFill>
        <p:spPr bwMode="auto">
          <a:xfrm>
            <a:off x="6934470" y="4489704"/>
            <a:ext cx="2705021" cy="204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06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0BC7-E754-4B83-A9C0-140366B42CA5}"/>
              </a:ext>
            </a:extLst>
          </p:cNvPr>
          <p:cNvSpPr>
            <a:spLocks noGrp="1"/>
          </p:cNvSpPr>
          <p:nvPr>
            <p:ph type="title"/>
          </p:nvPr>
        </p:nvSpPr>
        <p:spPr/>
        <p:txBody>
          <a:bodyPr/>
          <a:lstStyle/>
          <a:p>
            <a:pPr algn="ctr"/>
            <a:r>
              <a:rPr lang="en-US" dirty="0"/>
              <a:t>Precautions You Can Take</a:t>
            </a:r>
          </a:p>
        </p:txBody>
      </p:sp>
      <p:sp>
        <p:nvSpPr>
          <p:cNvPr id="3" name="Content Placeholder 2">
            <a:extLst>
              <a:ext uri="{FF2B5EF4-FFF2-40B4-BE49-F238E27FC236}">
                <a16:creationId xmlns:a16="http://schemas.microsoft.com/office/drawing/2014/main" id="{63544F40-59AA-43D7-929C-BB9C054ACEE7}"/>
              </a:ext>
            </a:extLst>
          </p:cNvPr>
          <p:cNvSpPr>
            <a:spLocks noGrp="1"/>
          </p:cNvSpPr>
          <p:nvPr>
            <p:ph idx="1"/>
          </p:nvPr>
        </p:nvSpPr>
        <p:spPr/>
        <p:txBody>
          <a:bodyPr>
            <a:normAutofit/>
          </a:bodyPr>
          <a:lstStyle/>
          <a:p>
            <a:pPr marL="0" indent="0">
              <a:buNone/>
            </a:pPr>
            <a:r>
              <a:rPr lang="en-US" dirty="0"/>
              <a:t>To prevent exposure to these viruses, precautions should be taken in all settings – including the workplace – to prevent contact with blood or other potentially infectious materials.</a:t>
            </a:r>
          </a:p>
          <a:p>
            <a:pPr marL="0" indent="0">
              <a:buNone/>
            </a:pPr>
            <a:endParaRPr lang="en-US" dirty="0"/>
          </a:p>
        </p:txBody>
      </p:sp>
      <p:pic>
        <p:nvPicPr>
          <p:cNvPr id="2052" name="Picture 4" descr="https://cdn.shopify.com/s/files/1/2493/0622/products/GLOVES-1_800x.jpg?v=1517526334">
            <a:extLst>
              <a:ext uri="{FF2B5EF4-FFF2-40B4-BE49-F238E27FC236}">
                <a16:creationId xmlns:a16="http://schemas.microsoft.com/office/drawing/2014/main" id="{4A2C1FA6-CD0D-4A2B-88D3-64D98C27979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2750392"/>
            <a:ext cx="4343019" cy="38218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ages.homedepot-static.com/productImages/4633d34f-7c5e-4e7c-9d7f-e27df56486eb/svn/clorox-bleach-4460030798-64_1000.jpg">
            <a:extLst>
              <a:ext uri="{FF2B5EF4-FFF2-40B4-BE49-F238E27FC236}">
                <a16:creationId xmlns:a16="http://schemas.microsoft.com/office/drawing/2014/main" id="{7E50B323-463C-426B-91DE-42F07DD9FEF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24734" y="3246120"/>
            <a:ext cx="3118104" cy="31181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i.allheart.com/images/detail/pm5400/1_pm-5400---_380.jpg">
            <a:extLst>
              <a:ext uri="{FF2B5EF4-FFF2-40B4-BE49-F238E27FC236}">
                <a16:creationId xmlns:a16="http://schemas.microsoft.com/office/drawing/2014/main" id="{7C11DEC1-3391-49E2-95CF-0343A89F906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7436" b="25548"/>
          <a:stretch/>
        </p:blipFill>
        <p:spPr bwMode="auto">
          <a:xfrm>
            <a:off x="5593842" y="3712036"/>
            <a:ext cx="3619500" cy="261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1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6FEF-BE09-43BA-A6BF-007560F6271F}"/>
              </a:ext>
            </a:extLst>
          </p:cNvPr>
          <p:cNvSpPr>
            <a:spLocks noGrp="1"/>
          </p:cNvSpPr>
          <p:nvPr>
            <p:ph type="title"/>
          </p:nvPr>
        </p:nvSpPr>
        <p:spPr/>
        <p:txBody>
          <a:bodyPr>
            <a:normAutofit fontScale="90000"/>
          </a:bodyPr>
          <a:lstStyle/>
          <a:p>
            <a:pPr algn="ctr"/>
            <a:r>
              <a:rPr lang="en-US" dirty="0"/>
              <a:t>PRECAUTION: Preventative Housekeeping</a:t>
            </a:r>
            <a:br>
              <a:rPr lang="en-US" dirty="0"/>
            </a:br>
            <a:endParaRPr lang="en-US" dirty="0"/>
          </a:p>
        </p:txBody>
      </p:sp>
      <p:sp>
        <p:nvSpPr>
          <p:cNvPr id="3" name="Content Placeholder 2">
            <a:extLst>
              <a:ext uri="{FF2B5EF4-FFF2-40B4-BE49-F238E27FC236}">
                <a16:creationId xmlns:a16="http://schemas.microsoft.com/office/drawing/2014/main" id="{B03B8E0F-7EE8-4E85-A93A-43E2D5F63DFD}"/>
              </a:ext>
            </a:extLst>
          </p:cNvPr>
          <p:cNvSpPr>
            <a:spLocks noGrp="1"/>
          </p:cNvSpPr>
          <p:nvPr>
            <p:ph idx="1"/>
          </p:nvPr>
        </p:nvSpPr>
        <p:spPr>
          <a:xfrm>
            <a:off x="1371600" y="2286000"/>
            <a:ext cx="8433815" cy="3581400"/>
          </a:xfrm>
        </p:spPr>
        <p:txBody>
          <a:bodyPr>
            <a:normAutofit/>
          </a:bodyPr>
          <a:lstStyle/>
          <a:p>
            <a:pPr marL="0" indent="0">
              <a:buNone/>
            </a:pPr>
            <a:r>
              <a:rPr lang="en-US" dirty="0"/>
              <a:t>Surfaces soiled with blood and body fluids should be disinfected appropriately. Unlike HIV, HBV is very hardy and can survive on environmental surfaces, dried and at room temperatures, for at least one week. Cleaning personnel may come in contact with potentially infectious substances while performing routine cleaning or maintenance tasks. These substances can be anywhere they have to clean such as countertops, toilets, sinks, or trash cans. Cleaning personnel should always be prepared by wearing gloves and a protective smock or apron on the job. If your duties include cleaning, do not attempt to clean spills of blood or other body fluids unless you are trained and authorized to do so. Contact authorizes cleaning personnel and block off the area until they arrive.</a:t>
            </a:r>
          </a:p>
          <a:p>
            <a:pPr marL="0" indent="0">
              <a:buNone/>
            </a:pPr>
            <a:endParaRPr lang="en-US" dirty="0"/>
          </a:p>
        </p:txBody>
      </p:sp>
      <p:pic>
        <p:nvPicPr>
          <p:cNvPr id="3074" name="Picture 2" descr="https://officedepot.scene7.com/is/image/officedepot/794751_o01_lysol_disinfectant_spray_061019?$OD%2DLarge$&amp;wid=450&amp;hei=450">
            <a:extLst>
              <a:ext uri="{FF2B5EF4-FFF2-40B4-BE49-F238E27FC236}">
                <a16:creationId xmlns:a16="http://schemas.microsoft.com/office/drawing/2014/main" id="{30003A28-7021-4A14-AD5F-6EB351B22D77}"/>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6391" r="26249"/>
          <a:stretch/>
        </p:blipFill>
        <p:spPr bwMode="auto">
          <a:xfrm>
            <a:off x="9957815" y="1933575"/>
            <a:ext cx="2029969"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3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4FA330-2BCE-47BD-A7D4-7364033AEA69}"/>
              </a:ext>
            </a:extLst>
          </p:cNvPr>
          <p:cNvSpPr>
            <a:spLocks noGrp="1"/>
          </p:cNvSpPr>
          <p:nvPr>
            <p:ph idx="1"/>
          </p:nvPr>
        </p:nvSpPr>
        <p:spPr>
          <a:xfrm>
            <a:off x="2880360" y="1024128"/>
            <a:ext cx="8092440" cy="4843272"/>
          </a:xfrm>
        </p:spPr>
        <p:txBody>
          <a:bodyPr>
            <a:normAutofit/>
          </a:bodyPr>
          <a:lstStyle/>
          <a:p>
            <a:pPr marL="0" indent="0">
              <a:buNone/>
            </a:pPr>
            <a:r>
              <a:rPr lang="en-US" dirty="0"/>
              <a:t>Spills should be covered with disposable paper towels to prevent fluid from spreading and then cleaned up with a germicidal cleaning agent.</a:t>
            </a:r>
          </a:p>
          <a:p>
            <a:pPr marL="0" indent="0">
              <a:buNone/>
            </a:pPr>
            <a:r>
              <a:rPr lang="en-US" dirty="0"/>
              <a:t>Be alert for sharp objects such as broken glassware or used syringes when emptying trash containers. Always use a brush and dust pan, tongs, or forceps to pick up broken glassware – NOT your hands.</a:t>
            </a:r>
          </a:p>
          <a:p>
            <a:pPr marL="0" indent="0">
              <a:buNone/>
            </a:pPr>
            <a:r>
              <a:rPr lang="en-US" dirty="0"/>
              <a:t>Place contaminated sharp objects and other contaminated wastes or cleaning materials in sturdy, leak-proof containers and dispose of according to your company policy.</a:t>
            </a:r>
          </a:p>
        </p:txBody>
      </p:sp>
      <p:pic>
        <p:nvPicPr>
          <p:cNvPr id="4102" name="Picture 6" descr="Image result for paper towels">
            <a:extLst>
              <a:ext uri="{FF2B5EF4-FFF2-40B4-BE49-F238E27FC236}">
                <a16:creationId xmlns:a16="http://schemas.microsoft.com/office/drawing/2014/main" id="{0546C9F0-A46B-4856-883A-3E1605933E9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544" y="557784"/>
            <a:ext cx="3209544" cy="320954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broken glass">
            <a:extLst>
              <a:ext uri="{FF2B5EF4-FFF2-40B4-BE49-F238E27FC236}">
                <a16:creationId xmlns:a16="http://schemas.microsoft.com/office/drawing/2014/main" id="{310B75A5-F662-46B2-BA64-12AD276A6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209" y="4352545"/>
            <a:ext cx="3274649" cy="217913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108" name="Picture 12" descr="https://www-jefferspet-weblinc.netdna-ssl.com/product_images/luer-lock-disposable-syringes-with-needle/536d5c0d9fa260b3270015f8/detail.jpg?c=1399990352">
            <a:extLst>
              <a:ext uri="{FF2B5EF4-FFF2-40B4-BE49-F238E27FC236}">
                <a16:creationId xmlns:a16="http://schemas.microsoft.com/office/drawing/2014/main" id="{E103E713-B937-41F4-A683-12B9054941A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5009" y="4010876"/>
            <a:ext cx="5272706" cy="243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09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D25D-1C16-44C9-B8AF-EF4902D49251}"/>
              </a:ext>
            </a:extLst>
          </p:cNvPr>
          <p:cNvSpPr>
            <a:spLocks noGrp="1"/>
          </p:cNvSpPr>
          <p:nvPr>
            <p:ph type="title"/>
          </p:nvPr>
        </p:nvSpPr>
        <p:spPr/>
        <p:txBody>
          <a:bodyPr/>
          <a:lstStyle/>
          <a:p>
            <a:pPr algn="ctr"/>
            <a:r>
              <a:rPr lang="en-US" dirty="0"/>
              <a:t>PRECAUTION: Preventative Handwashing</a:t>
            </a:r>
          </a:p>
        </p:txBody>
      </p:sp>
      <p:sp>
        <p:nvSpPr>
          <p:cNvPr id="3" name="Content Placeholder 2">
            <a:extLst>
              <a:ext uri="{FF2B5EF4-FFF2-40B4-BE49-F238E27FC236}">
                <a16:creationId xmlns:a16="http://schemas.microsoft.com/office/drawing/2014/main" id="{6AC4B23C-315E-49CE-957F-D4B409135FD0}"/>
              </a:ext>
            </a:extLst>
          </p:cNvPr>
          <p:cNvSpPr>
            <a:spLocks noGrp="1"/>
          </p:cNvSpPr>
          <p:nvPr>
            <p:ph idx="1"/>
          </p:nvPr>
        </p:nvSpPr>
        <p:spPr>
          <a:xfrm>
            <a:off x="4169664" y="2286000"/>
            <a:ext cx="2944368" cy="4169664"/>
          </a:xfrm>
        </p:spPr>
        <p:txBody>
          <a:bodyPr/>
          <a:lstStyle/>
          <a:p>
            <a:pPr marL="0" indent="0">
              <a:buNone/>
            </a:pPr>
            <a:r>
              <a:rPr lang="en-US" dirty="0"/>
              <a:t>Always wash your hands thoroughly and promptly after contact with blood or body fluids, even if gloved or other barriers were used. Wash hands with soap and running water for at least 15 seconds and dry with disposable towels.</a:t>
            </a:r>
          </a:p>
        </p:txBody>
      </p:sp>
      <p:pic>
        <p:nvPicPr>
          <p:cNvPr id="5122" name="Picture 2" descr="https://mk0nationaltodayijln.kinstacdn.com/wp-content/uploads/2019/02/national-handwashing-awareness-week-640x514.jpg">
            <a:extLst>
              <a:ext uri="{FF2B5EF4-FFF2-40B4-BE49-F238E27FC236}">
                <a16:creationId xmlns:a16="http://schemas.microsoft.com/office/drawing/2014/main" id="{177190C2-1F9D-4E20-98EA-F894AD110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95"/>
          <a:stretch/>
        </p:blipFill>
        <p:spPr bwMode="auto">
          <a:xfrm>
            <a:off x="7187125" y="3319272"/>
            <a:ext cx="4818947" cy="324345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126" name="Picture 6" descr="Image result for 15 seconds">
            <a:extLst>
              <a:ext uri="{FF2B5EF4-FFF2-40B4-BE49-F238E27FC236}">
                <a16:creationId xmlns:a16="http://schemas.microsoft.com/office/drawing/2014/main" id="{2243301A-23DC-47E2-A179-12D16B815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99" y="1503426"/>
            <a:ext cx="2990850" cy="29908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11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D639-790B-4C15-A4A7-4E7DB459F95E}"/>
              </a:ext>
            </a:extLst>
          </p:cNvPr>
          <p:cNvSpPr>
            <a:spLocks noGrp="1"/>
          </p:cNvSpPr>
          <p:nvPr>
            <p:ph type="title"/>
          </p:nvPr>
        </p:nvSpPr>
        <p:spPr/>
        <p:txBody>
          <a:bodyPr/>
          <a:lstStyle/>
          <a:p>
            <a:pPr algn="ctr"/>
            <a:r>
              <a:rPr lang="en-US" dirty="0"/>
              <a:t>PRECAUTION: Proper Waste Disposal</a:t>
            </a:r>
          </a:p>
        </p:txBody>
      </p:sp>
      <p:sp>
        <p:nvSpPr>
          <p:cNvPr id="3" name="Content Placeholder 2">
            <a:extLst>
              <a:ext uri="{FF2B5EF4-FFF2-40B4-BE49-F238E27FC236}">
                <a16:creationId xmlns:a16="http://schemas.microsoft.com/office/drawing/2014/main" id="{D8C02A69-C306-4696-8A4D-F87DB0CE88D4}"/>
              </a:ext>
            </a:extLst>
          </p:cNvPr>
          <p:cNvSpPr>
            <a:spLocks noGrp="1"/>
          </p:cNvSpPr>
          <p:nvPr>
            <p:ph idx="1"/>
          </p:nvPr>
        </p:nvSpPr>
        <p:spPr/>
        <p:txBody>
          <a:bodyPr/>
          <a:lstStyle/>
          <a:p>
            <a:pPr marL="0" indent="0">
              <a:buNone/>
            </a:pPr>
            <a:r>
              <a:rPr lang="en-US" dirty="0"/>
              <a:t>Anything contaminated with potentially infectious substances should be discarded in a sturdy plastic bag. Tie the bag and place it into a leakproof container where it will not be disturbed until picked up for appropriate disposal.</a:t>
            </a:r>
          </a:p>
        </p:txBody>
      </p:sp>
      <p:pic>
        <p:nvPicPr>
          <p:cNvPr id="6146" name="Picture 2" descr="https://static.grainger.com/rp/s/is/image/Grainger/45TV12_AS01?$zmmain$">
            <a:extLst>
              <a:ext uri="{FF2B5EF4-FFF2-40B4-BE49-F238E27FC236}">
                <a16:creationId xmlns:a16="http://schemas.microsoft.com/office/drawing/2014/main" id="{B734105D-A87D-4D3D-90C4-88A7C4800F26}"/>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28207" y="2849880"/>
            <a:ext cx="3898392" cy="389839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resources.cleanitsupply.com/LARGE/USSCO/82272.JPG">
            <a:extLst>
              <a:ext uri="{FF2B5EF4-FFF2-40B4-BE49-F238E27FC236}">
                <a16:creationId xmlns:a16="http://schemas.microsoft.com/office/drawing/2014/main" id="{554F6FEC-90E7-4854-8D03-8487799D7885}"/>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774061" y="3294126"/>
            <a:ext cx="3454146" cy="345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50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A157-E9AF-4C31-A35F-6E6E0511512E}"/>
              </a:ext>
            </a:extLst>
          </p:cNvPr>
          <p:cNvSpPr>
            <a:spLocks noGrp="1"/>
          </p:cNvSpPr>
          <p:nvPr>
            <p:ph type="title"/>
          </p:nvPr>
        </p:nvSpPr>
        <p:spPr/>
        <p:txBody>
          <a:bodyPr/>
          <a:lstStyle/>
          <a:p>
            <a:pPr algn="ctr"/>
            <a:r>
              <a:rPr lang="en-US" dirty="0"/>
              <a:t>PRECAUTION: Protective Barriers</a:t>
            </a:r>
          </a:p>
        </p:txBody>
      </p:sp>
      <p:sp>
        <p:nvSpPr>
          <p:cNvPr id="3" name="Content Placeholder 2">
            <a:extLst>
              <a:ext uri="{FF2B5EF4-FFF2-40B4-BE49-F238E27FC236}">
                <a16:creationId xmlns:a16="http://schemas.microsoft.com/office/drawing/2014/main" id="{62E84AA4-0890-4498-A4EF-EBA176A90D5C}"/>
              </a:ext>
            </a:extLst>
          </p:cNvPr>
          <p:cNvSpPr>
            <a:spLocks noGrp="1"/>
          </p:cNvSpPr>
          <p:nvPr>
            <p:ph idx="1"/>
          </p:nvPr>
        </p:nvSpPr>
        <p:spPr>
          <a:xfrm>
            <a:off x="1371600" y="2286000"/>
            <a:ext cx="8293608" cy="3581400"/>
          </a:xfrm>
        </p:spPr>
        <p:txBody>
          <a:bodyPr/>
          <a:lstStyle/>
          <a:p>
            <a:pPr marL="0" indent="0">
              <a:buNone/>
            </a:pPr>
            <a:r>
              <a:rPr lang="en-US" dirty="0"/>
              <a:t>When accidents happen on the job, it may seen natural to help your coworker without thinking of your own safety. However, when looking out for others, you must protect yourself. Avoid letting blood or body fluids visibly contaminated with blood contact your skin, eyes, nose, mouth, and clothing by using personal protective barriers such a gloves and a protective smock or apron. Even the goggles, gloves, and dust masks you may use on the job can help to protect you.</a:t>
            </a:r>
          </a:p>
        </p:txBody>
      </p:sp>
      <p:pic>
        <p:nvPicPr>
          <p:cNvPr id="7170" name="Picture 2" descr="https://www.flavourart.co.uk/user/products/large/disposable-blue-apron.jpg">
            <a:extLst>
              <a:ext uri="{FF2B5EF4-FFF2-40B4-BE49-F238E27FC236}">
                <a16:creationId xmlns:a16="http://schemas.microsoft.com/office/drawing/2014/main" id="{1A610939-D15B-461B-90AD-F7BD12D5CD4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3316" y="1130808"/>
            <a:ext cx="5154168" cy="515416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dharma-www.s3.amazonaws.com/images/eng/products/fullsize/dm-302.jpg">
            <a:extLst>
              <a:ext uri="{FF2B5EF4-FFF2-40B4-BE49-F238E27FC236}">
                <a16:creationId xmlns:a16="http://schemas.microsoft.com/office/drawing/2014/main" id="{23F7AC87-74FC-49AF-B4BD-F8D29B2ED99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2369" y="4049183"/>
            <a:ext cx="2399919" cy="266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7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D8AD78-2FCE-49DA-8EF3-C7226FC37FC5}"/>
              </a:ext>
            </a:extLst>
          </p:cNvPr>
          <p:cNvSpPr>
            <a:spLocks noGrp="1"/>
          </p:cNvSpPr>
          <p:nvPr>
            <p:ph idx="1"/>
          </p:nvPr>
        </p:nvSpPr>
        <p:spPr>
          <a:xfrm>
            <a:off x="1371600" y="676656"/>
            <a:ext cx="9601200" cy="5190744"/>
          </a:xfrm>
        </p:spPr>
        <p:txBody>
          <a:bodyPr>
            <a:normAutofit/>
          </a:bodyPr>
          <a:lstStyle/>
          <a:p>
            <a:pPr marL="0" indent="0">
              <a:buNone/>
            </a:pPr>
            <a:r>
              <a:rPr lang="en-US" dirty="0"/>
              <a:t>Whenever possible, a person with a minor injury should try to stop the bleeding themselves. If necessary, you may assist the person in applying pressure to the wound by using a barrier to avoid direct contact with the blood. Pull on a pair of disposable latex gloves, or other leakproof gloves.</a:t>
            </a:r>
          </a:p>
          <a:p>
            <a:pPr marL="0" indent="0">
              <a:buNone/>
            </a:pPr>
            <a:r>
              <a:rPr lang="en-US" dirty="0"/>
              <a:t>After assisting your coworker, discard your disposable gloves. Never reuse them. Heavy utility gloves can be cleaned and reused, but should be discarded if damaged. When removing gloves, be careful not to expose your skin to the glove exterior. Always wash your hands after removing gloves.</a:t>
            </a:r>
          </a:p>
          <a:p>
            <a:pPr marL="0" indent="0">
              <a:buNone/>
            </a:pPr>
            <a:r>
              <a:rPr lang="en-US" dirty="0"/>
              <a:t>In a true emergency, call for help while turning off any machinery that might have trapped the victim. If possible, another coworker should simultaneously notify the company’s first responders. First responders are trained to help the accident victim and to protect themselves against bloodborne diseases at the same time.</a:t>
            </a:r>
          </a:p>
          <a:p>
            <a:pPr marL="0" indent="0">
              <a:buNone/>
            </a:pPr>
            <a:r>
              <a:rPr lang="en-US" dirty="0"/>
              <a:t>When necessary, help the victim control bleeding AFTER protecting yourself with gloves. In certain situations you may even wish to put on safety goggles or other gear to provide an effective barrier. Once any bleeding is under control, keep the victim comfortable until the first responders arrive.</a:t>
            </a:r>
          </a:p>
          <a:p>
            <a:pPr marL="0" indent="0">
              <a:buNone/>
            </a:pPr>
            <a:endParaRPr lang="en-US" dirty="0"/>
          </a:p>
        </p:txBody>
      </p:sp>
      <p:pic>
        <p:nvPicPr>
          <p:cNvPr id="8194" name="Picture 2" descr="http://www.ehsdb.com/resources/First_aid_images/Bleeding/Bleeding-3.JPG?timestamp=1458922293926">
            <a:extLst>
              <a:ext uri="{FF2B5EF4-FFF2-40B4-BE49-F238E27FC236}">
                <a16:creationId xmlns:a16="http://schemas.microsoft.com/office/drawing/2014/main" id="{43F24E01-D6B8-4EFD-9D99-DB4B8C1D821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6475" y="3971925"/>
            <a:ext cx="2295525"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398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90E13-A52D-4693-B1BC-4FF3BAC95DC3}"/>
              </a:ext>
            </a:extLst>
          </p:cNvPr>
          <p:cNvSpPr>
            <a:spLocks noGrp="1"/>
          </p:cNvSpPr>
          <p:nvPr>
            <p:ph idx="1"/>
          </p:nvPr>
        </p:nvSpPr>
        <p:spPr>
          <a:xfrm>
            <a:off x="1371600" y="3713356"/>
            <a:ext cx="7516368" cy="2953192"/>
          </a:xfrm>
        </p:spPr>
        <p:txBody>
          <a:bodyPr/>
          <a:lstStyle/>
          <a:p>
            <a:pPr marL="0" indent="0">
              <a:buNone/>
            </a:pPr>
            <a:r>
              <a:rPr lang="en-US" dirty="0"/>
              <a:t>When CPR is needed, remember to protect yourself. Unprotected mouth-to-mouth resuscitation can be hazardous to your because the victim may have blood or bloody vomit in their mouth Give CPR only if you are trained to do so, and remember that current CPR training </a:t>
            </a:r>
            <a:r>
              <a:rPr lang="en-US" b="1" u="sng" dirty="0"/>
              <a:t>excludes mouth-to-mouth resuscitation</a:t>
            </a:r>
            <a:r>
              <a:rPr lang="en-US" dirty="0"/>
              <a:t>, relying exclusively on chest compressions. Still, you can be prepared by keeping a pocket mask on hand to protect you from the victim’s saliva and body fluids.</a:t>
            </a:r>
          </a:p>
          <a:p>
            <a:pPr marL="0" indent="0">
              <a:buNone/>
            </a:pPr>
            <a:r>
              <a:rPr lang="en-US" dirty="0"/>
              <a:t>After the incident, a hazardous situation continues to exist until the workplace is properly cleaned of blood and body fluid.</a:t>
            </a:r>
          </a:p>
        </p:txBody>
      </p:sp>
      <p:pic>
        <p:nvPicPr>
          <p:cNvPr id="9218" name="Picture 2" descr="https://i.ebayimg.com/images/g/XwIAAOxyF81SArKB/s-l500.jpg">
            <a:extLst>
              <a:ext uri="{FF2B5EF4-FFF2-40B4-BE49-F238E27FC236}">
                <a16:creationId xmlns:a16="http://schemas.microsoft.com/office/drawing/2014/main" id="{FDAC26DC-51D3-4121-B27C-741D48BECADC}"/>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028938" y="4580573"/>
            <a:ext cx="285750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cdn.aarp.net/content/dam/aarp/health/conditions_treatments/2018/12/1140-cardiac-arrest-cpr.jpg">
            <a:extLst>
              <a:ext uri="{FF2B5EF4-FFF2-40B4-BE49-F238E27FC236}">
                <a16:creationId xmlns:a16="http://schemas.microsoft.com/office/drawing/2014/main" id="{64B2265B-B976-4CE4-ABD8-CC28B40D1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458" y="191452"/>
            <a:ext cx="5589084" cy="32112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769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22E9-9D42-4120-AE24-DF9CB90EECF5}"/>
              </a:ext>
            </a:extLst>
          </p:cNvPr>
          <p:cNvSpPr>
            <a:spLocks noGrp="1"/>
          </p:cNvSpPr>
          <p:nvPr>
            <p:ph type="title"/>
          </p:nvPr>
        </p:nvSpPr>
        <p:spPr/>
        <p:txBody>
          <a:bodyPr/>
          <a:lstStyle/>
          <a:p>
            <a:pPr algn="ctr"/>
            <a:r>
              <a:rPr lang="en-US" dirty="0"/>
              <a:t>PRECAUTION: Preventative</a:t>
            </a:r>
            <a:br>
              <a:rPr lang="en-US" dirty="0"/>
            </a:br>
            <a:r>
              <a:rPr lang="en-US" dirty="0"/>
              <a:t>Work Practices</a:t>
            </a:r>
          </a:p>
        </p:txBody>
      </p:sp>
      <p:sp>
        <p:nvSpPr>
          <p:cNvPr id="3" name="Content Placeholder 2">
            <a:extLst>
              <a:ext uri="{FF2B5EF4-FFF2-40B4-BE49-F238E27FC236}">
                <a16:creationId xmlns:a16="http://schemas.microsoft.com/office/drawing/2014/main" id="{7C0EC0E8-DE94-47ED-8F33-CFE524FFAB68}"/>
              </a:ext>
            </a:extLst>
          </p:cNvPr>
          <p:cNvSpPr>
            <a:spLocks noGrp="1"/>
          </p:cNvSpPr>
          <p:nvPr>
            <p:ph idx="1"/>
          </p:nvPr>
        </p:nvSpPr>
        <p:spPr>
          <a:xfrm>
            <a:off x="1371600" y="2285999"/>
            <a:ext cx="7424928" cy="4407407"/>
          </a:xfrm>
        </p:spPr>
        <p:txBody>
          <a:bodyPr>
            <a:normAutofit/>
          </a:bodyPr>
          <a:lstStyle/>
          <a:p>
            <a:pPr marL="0" indent="0">
              <a:buNone/>
            </a:pPr>
            <a:r>
              <a:rPr lang="en-US" dirty="0"/>
              <a:t>Some safety measures are just plain good sense! When working around areas that might be contaminated, keep your hands away from your face, especially your nose, mouth, and eyes. Be sure to wash your hands and remove any protective clothing before eating, drinking, smoking, applying cosmetics or lip balm, or handling contact lenses.</a:t>
            </a:r>
          </a:p>
          <a:p>
            <a:pPr marL="0" indent="0">
              <a:buNone/>
            </a:pPr>
            <a:r>
              <a:rPr lang="en-US" dirty="0"/>
              <a:t>A safe work environment is every worker’s responsibility. Whenever possible, attend to your own minor injuries and clean up after yourself. Place blood soaked tissues or other materials in a sealed plastic bag and discard. Be sure to bandage any cuts or sores you may have in order to protect yourself and to avoid smearing blood on work surfaces.</a:t>
            </a:r>
          </a:p>
        </p:txBody>
      </p:sp>
      <p:pic>
        <p:nvPicPr>
          <p:cNvPr id="10242" name="Picture 2" descr="https://image.shutterstock.com/image-photo/runny-nose-womens-light-tshirts-260nw-1184093905.jpg">
            <a:extLst>
              <a:ext uri="{FF2B5EF4-FFF2-40B4-BE49-F238E27FC236}">
                <a16:creationId xmlns:a16="http://schemas.microsoft.com/office/drawing/2014/main" id="{E08A9D28-F649-4BD3-8EA4-27B53BB6FD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97"/>
          <a:stretch/>
        </p:blipFill>
        <p:spPr bwMode="auto">
          <a:xfrm>
            <a:off x="8929497" y="1599328"/>
            <a:ext cx="2921127" cy="192111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wipe eyes">
            <a:extLst>
              <a:ext uri="{FF2B5EF4-FFF2-40B4-BE49-F238E27FC236}">
                <a16:creationId xmlns:a16="http://schemas.microsoft.com/office/drawing/2014/main" id="{1E18BC84-AD49-4FBD-899F-458A971FD0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000"/>
          <a:stretch/>
        </p:blipFill>
        <p:spPr bwMode="auto">
          <a:xfrm>
            <a:off x="8796528" y="4489702"/>
            <a:ext cx="3013237" cy="192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06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16EB-2F46-473B-B4DF-96CB0E0F7259}"/>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305B371F-8427-4CD1-906D-9F5C7419A24E}"/>
              </a:ext>
            </a:extLst>
          </p:cNvPr>
          <p:cNvSpPr>
            <a:spLocks noGrp="1"/>
          </p:cNvSpPr>
          <p:nvPr>
            <p:ph idx="1"/>
          </p:nvPr>
        </p:nvSpPr>
        <p:spPr>
          <a:xfrm>
            <a:off x="1371600" y="1505415"/>
            <a:ext cx="9601200" cy="1728439"/>
          </a:xfrm>
        </p:spPr>
        <p:txBody>
          <a:bodyPr/>
          <a:lstStyle/>
          <a:p>
            <a:pPr marL="0" indent="0">
              <a:buNone/>
            </a:pPr>
            <a:r>
              <a:rPr lang="en-US" dirty="0"/>
              <a:t>You, along with most people today, have probably heard a lot about AIDS and other bloodborne diseases. You may have wondered about your own risk on the job, especially if someone you work with gets hurt. In this training, we will review bloodborne diseases, your risk of exposure on the job, and the simple measures you can take to protect yourself against exposure.</a:t>
            </a:r>
          </a:p>
        </p:txBody>
      </p:sp>
      <p:pic>
        <p:nvPicPr>
          <p:cNvPr id="1026" name="Picture 2" descr="https://abm-website-assets.s3.amazonaws.com/laboratoryequipment.com/s3fs-public/styles/hero/public/featured_image/2016/09/Image%201%20web.jpg?itok=i__L96l-">
            <a:extLst>
              <a:ext uri="{FF2B5EF4-FFF2-40B4-BE49-F238E27FC236}">
                <a16:creationId xmlns:a16="http://schemas.microsoft.com/office/drawing/2014/main" id="{3C167ABF-578C-4969-9F6B-6F8DECFFA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619" y="3429000"/>
            <a:ext cx="7872761" cy="314910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224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CE4D-BC22-41A9-88D4-0E9B1F70DBEF}"/>
              </a:ext>
            </a:extLst>
          </p:cNvPr>
          <p:cNvSpPr>
            <a:spLocks noGrp="1"/>
          </p:cNvSpPr>
          <p:nvPr>
            <p:ph type="title"/>
          </p:nvPr>
        </p:nvSpPr>
        <p:spPr>
          <a:xfrm>
            <a:off x="1371600" y="685800"/>
            <a:ext cx="9601200" cy="1485900"/>
          </a:xfrm>
        </p:spPr>
        <p:txBody>
          <a:bodyPr/>
          <a:lstStyle/>
          <a:p>
            <a:pPr algn="ctr"/>
            <a:r>
              <a:rPr lang="en-US" dirty="0"/>
              <a:t>IF YOU ARE EXPOSED TO BLOOD</a:t>
            </a:r>
          </a:p>
        </p:txBody>
      </p:sp>
      <p:sp>
        <p:nvSpPr>
          <p:cNvPr id="3" name="Content Placeholder 2">
            <a:extLst>
              <a:ext uri="{FF2B5EF4-FFF2-40B4-BE49-F238E27FC236}">
                <a16:creationId xmlns:a16="http://schemas.microsoft.com/office/drawing/2014/main" id="{AAAD06CD-A93B-4038-A05A-92F2C9EC698C}"/>
              </a:ext>
            </a:extLst>
          </p:cNvPr>
          <p:cNvSpPr>
            <a:spLocks noGrp="1"/>
          </p:cNvSpPr>
          <p:nvPr>
            <p:ph idx="1"/>
          </p:nvPr>
        </p:nvSpPr>
        <p:spPr>
          <a:xfrm>
            <a:off x="1371600" y="1449659"/>
            <a:ext cx="9601200" cy="4417741"/>
          </a:xfrm>
        </p:spPr>
        <p:txBody>
          <a:bodyPr/>
          <a:lstStyle/>
          <a:p>
            <a:pPr marL="0" indent="0">
              <a:buNone/>
            </a:pPr>
            <a:r>
              <a:rPr lang="en-US" dirty="0"/>
              <a:t>If an exposure occurs, don’t panic. If you get blood or body fluids on your gloves, clothes, or shoes, remove them as soon as possible and place in a sealed plastic bag. Next, wash your skin with non-abrasive soap and water. Follow your company’s policy to decontaminate or dispose of the contaminated items.</a:t>
            </a:r>
          </a:p>
          <a:p>
            <a:pPr marL="0" indent="0">
              <a:buNone/>
            </a:pPr>
            <a:r>
              <a:rPr lang="en-US" dirty="0"/>
              <a:t>If you do get blood of body fluids on your skin, wash immediately with non-abrasive soap and water. Flush exposed mucous membranes with water. If these substances get in your eyes, immediately flush your eyes with running water at a sink or eyewash fountain. Report the incident immediately to your supervisor. If you are exposed to a potentially infectious substance, your employer can advise you about testing, counseling, and any other steps you may wish to take.</a:t>
            </a:r>
          </a:p>
        </p:txBody>
      </p:sp>
      <p:pic>
        <p:nvPicPr>
          <p:cNvPr id="11266" name="Picture 2" descr="https://hs-e.com/wp-content/uploads/Emergency-Eyewash-Stations.jpg">
            <a:extLst>
              <a:ext uri="{FF2B5EF4-FFF2-40B4-BE49-F238E27FC236}">
                <a16:creationId xmlns:a16="http://schemas.microsoft.com/office/drawing/2014/main" id="{D6F27889-5264-4C53-B950-DCF2C8B81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437" y="4660166"/>
            <a:ext cx="5953125" cy="21431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888D-CA76-416A-B124-3DF4A6AC864F}"/>
              </a:ext>
            </a:extLst>
          </p:cNvPr>
          <p:cNvSpPr>
            <a:spLocks noGrp="1"/>
          </p:cNvSpPr>
          <p:nvPr>
            <p:ph type="title"/>
          </p:nvPr>
        </p:nvSpPr>
        <p:spPr>
          <a:xfrm>
            <a:off x="1023562" y="685800"/>
            <a:ext cx="10493524" cy="1485900"/>
          </a:xfrm>
        </p:spPr>
        <p:txBody>
          <a:bodyPr>
            <a:normAutofit/>
          </a:bodyPr>
          <a:lstStyle/>
          <a:p>
            <a:pPr algn="ctr"/>
            <a:r>
              <a:rPr lang="en-US" dirty="0"/>
              <a:t>Summary</a:t>
            </a:r>
          </a:p>
        </p:txBody>
      </p:sp>
      <p:sp>
        <p:nvSpPr>
          <p:cNvPr id="71" name="Rectangle 70">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5D316FB-675B-43E8-B032-D4C6059601C7}"/>
              </a:ext>
            </a:extLst>
          </p:cNvPr>
          <p:cNvSpPr>
            <a:spLocks noGrp="1"/>
          </p:cNvSpPr>
          <p:nvPr>
            <p:ph idx="1"/>
          </p:nvPr>
        </p:nvSpPr>
        <p:spPr>
          <a:xfrm>
            <a:off x="1023562" y="1657691"/>
            <a:ext cx="6830858" cy="4832319"/>
          </a:xfrm>
        </p:spPr>
        <p:txBody>
          <a:bodyPr>
            <a:normAutofit/>
          </a:bodyPr>
          <a:lstStyle/>
          <a:p>
            <a:pPr marL="0" indent="0">
              <a:buNone/>
            </a:pPr>
            <a:r>
              <a:rPr lang="en-US" dirty="0"/>
              <a:t>You can protect yourself from bloodborne diseases by using common sense and following simple guidelines. Know where emergency kits and protective equipment are kept. Find out whether your company has trained emergency personnel and know how to contact them. Never take unnecessary risks. Yes, shut off machinery, sound the alarm, and do whatever you must to save a life. But don’t touch blood or body fluids without using gloves or some other protection. Use a face mask if you must perform mouth-to-mouth resuscitation, and don’t clean up blood or body fluids unless trained and authorized to do so. Know what to do before an emergency occurs.</a:t>
            </a:r>
          </a:p>
          <a:p>
            <a:pPr marL="0" indent="0">
              <a:buNone/>
            </a:pPr>
            <a:endParaRPr lang="en-US" dirty="0"/>
          </a:p>
          <a:p>
            <a:pPr marL="0" indent="0">
              <a:buNone/>
            </a:pPr>
            <a:r>
              <a:rPr lang="en-US" dirty="0"/>
              <a:t>Preparation means prevention!</a:t>
            </a:r>
          </a:p>
        </p:txBody>
      </p:sp>
      <p:pic>
        <p:nvPicPr>
          <p:cNvPr id="5122" name="Picture 2" descr="https://www.thecompliancecenter.com/store/media/catalog/product/cache/8/image/325x/9df78eab33525d08d6e5fb8d27136e95/b/l/bloodborne-pathogens.png">
            <a:extLst>
              <a:ext uri="{FF2B5EF4-FFF2-40B4-BE49-F238E27FC236}">
                <a16:creationId xmlns:a16="http://schemas.microsoft.com/office/drawing/2014/main" id="{7BABC5B7-9C4A-47E2-AEAB-5C223644A0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71287" y="2302541"/>
            <a:ext cx="3542618" cy="354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9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0DF3-B8E9-458A-9992-8E294B566685}"/>
              </a:ext>
            </a:extLst>
          </p:cNvPr>
          <p:cNvSpPr>
            <a:spLocks noGrp="1"/>
          </p:cNvSpPr>
          <p:nvPr>
            <p:ph type="title"/>
          </p:nvPr>
        </p:nvSpPr>
        <p:spPr/>
        <p:txBody>
          <a:bodyPr/>
          <a:lstStyle/>
          <a:p>
            <a:pPr algn="ctr"/>
            <a:r>
              <a:rPr lang="en-US" dirty="0"/>
              <a:t>AIDS, Hepatitis B, and Hepatitis C</a:t>
            </a:r>
          </a:p>
        </p:txBody>
      </p:sp>
      <p:sp>
        <p:nvSpPr>
          <p:cNvPr id="3" name="Content Placeholder 2">
            <a:extLst>
              <a:ext uri="{FF2B5EF4-FFF2-40B4-BE49-F238E27FC236}">
                <a16:creationId xmlns:a16="http://schemas.microsoft.com/office/drawing/2014/main" id="{2A25AF11-77B2-4559-B6E2-B7A470495F63}"/>
              </a:ext>
            </a:extLst>
          </p:cNvPr>
          <p:cNvSpPr>
            <a:spLocks noGrp="1"/>
          </p:cNvSpPr>
          <p:nvPr>
            <p:ph idx="1"/>
          </p:nvPr>
        </p:nvSpPr>
        <p:spPr>
          <a:xfrm>
            <a:off x="1371600" y="1990260"/>
            <a:ext cx="5169520" cy="3877140"/>
          </a:xfrm>
        </p:spPr>
        <p:txBody>
          <a:bodyPr>
            <a:normAutofit/>
          </a:bodyPr>
          <a:lstStyle/>
          <a:p>
            <a:pPr marL="0" indent="0">
              <a:buNone/>
            </a:pPr>
            <a:r>
              <a:rPr lang="en-US" sz="3200" dirty="0"/>
              <a:t>The most common bloodborne diseases which you could be exposed to on the job include AIDS, or Acquired Immune Deficiency Syndrome, Hepatitis B virus, and Hepatitis C virus.</a:t>
            </a:r>
          </a:p>
        </p:txBody>
      </p:sp>
      <p:pic>
        <p:nvPicPr>
          <p:cNvPr id="2050" name="Picture 2" descr="https://s3.amazonaws.com/higherlogicdownload/HEALTHSTREAM/Contacts/d5c3abac-bbe8-45bc-b6d3-d6b80a9c421c/TinyMCE/3LNStDT6QRilv9pczmJ5_BloodbornePathogens.jpg">
            <a:extLst>
              <a:ext uri="{FF2B5EF4-FFF2-40B4-BE49-F238E27FC236}">
                <a16:creationId xmlns:a16="http://schemas.microsoft.com/office/drawing/2014/main" id="{600664B2-C813-4849-AF29-43593A1DA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227" y="1990260"/>
            <a:ext cx="5169520" cy="387714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8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D881-DDA5-4027-970E-A102AECF201C}"/>
              </a:ext>
            </a:extLst>
          </p:cNvPr>
          <p:cNvSpPr>
            <a:spLocks noGrp="1"/>
          </p:cNvSpPr>
          <p:nvPr>
            <p:ph type="title"/>
          </p:nvPr>
        </p:nvSpPr>
        <p:spPr/>
        <p:txBody>
          <a:bodyPr/>
          <a:lstStyle/>
          <a:p>
            <a:pPr algn="ctr"/>
            <a:r>
              <a:rPr lang="en-US" dirty="0"/>
              <a:t>AIDS/HIV</a:t>
            </a:r>
          </a:p>
        </p:txBody>
      </p:sp>
      <p:sp>
        <p:nvSpPr>
          <p:cNvPr id="3" name="Content Placeholder 2">
            <a:extLst>
              <a:ext uri="{FF2B5EF4-FFF2-40B4-BE49-F238E27FC236}">
                <a16:creationId xmlns:a16="http://schemas.microsoft.com/office/drawing/2014/main" id="{9634793D-AE5D-4C76-98EE-AD87810D7043}"/>
              </a:ext>
            </a:extLst>
          </p:cNvPr>
          <p:cNvSpPr>
            <a:spLocks noGrp="1"/>
          </p:cNvSpPr>
          <p:nvPr>
            <p:ph idx="1"/>
          </p:nvPr>
        </p:nvSpPr>
        <p:spPr>
          <a:xfrm>
            <a:off x="5687122" y="1746505"/>
            <a:ext cx="5285678" cy="4843866"/>
          </a:xfrm>
        </p:spPr>
        <p:txBody>
          <a:bodyPr>
            <a:normAutofit/>
          </a:bodyPr>
          <a:lstStyle/>
          <a:p>
            <a:pPr marL="0" indent="0">
              <a:buNone/>
            </a:pPr>
            <a:r>
              <a:rPr lang="en-US" sz="2400" dirty="0"/>
              <a:t>AIDS is a serious illness caused by the Human Immunodeficiency virus (HIV). The virus attacks a person’s immune system and causes it to break down. Some people develop AIDS. The number of HIV-infected people who develop serious illnesses and die from AIDS is decreasing due to recent treatments and advancements in antiretroviral therapy (ART), but there is no vaccine to prevent HIV infection. The only preventative option is Pre-Exposure Prophylaxis (</a:t>
            </a:r>
            <a:r>
              <a:rPr lang="en-US" sz="2400" dirty="0" err="1"/>
              <a:t>PrEP</a:t>
            </a:r>
            <a:r>
              <a:rPr lang="en-US" sz="2400" dirty="0"/>
              <a:t>).</a:t>
            </a:r>
          </a:p>
        </p:txBody>
      </p:sp>
      <p:pic>
        <p:nvPicPr>
          <p:cNvPr id="4100" name="Picture 4" descr="https://www.womenshealth.gov/files/styles/masthead/public/images/hiv-aids_basics_landing_fullsize.jpg?itok=Vcp0NUNv&amp;c=5f126a049b647f63f8bf537c38838822">
            <a:extLst>
              <a:ext uri="{FF2B5EF4-FFF2-40B4-BE49-F238E27FC236}">
                <a16:creationId xmlns:a16="http://schemas.microsoft.com/office/drawing/2014/main" id="{E057E21F-FA4F-44BC-A9FC-82826FD66D5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993" y="623217"/>
            <a:ext cx="4635636" cy="34534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verywellhealth.com/thmb/ZGuHWP51a7f6vhFS3icvUYpMWUs=/640x480/filters:no_upscale():max_bytes(150000):strip_icc()/HIVinfectedTcell2_niaid-569fde1d5f9b58eba4ad8a08.jpg">
            <a:extLst>
              <a:ext uri="{FF2B5EF4-FFF2-40B4-BE49-F238E27FC236}">
                <a16:creationId xmlns:a16="http://schemas.microsoft.com/office/drawing/2014/main" id="{C65ACCA8-6B3A-4FFF-8B66-B421D8763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946" y="3671539"/>
            <a:ext cx="3620429" cy="271532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96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4C68-06CB-46F6-B3CE-D9470DF8DE8F}"/>
              </a:ext>
            </a:extLst>
          </p:cNvPr>
          <p:cNvSpPr>
            <a:spLocks noGrp="1"/>
          </p:cNvSpPr>
          <p:nvPr>
            <p:ph type="title"/>
          </p:nvPr>
        </p:nvSpPr>
        <p:spPr/>
        <p:txBody>
          <a:bodyPr/>
          <a:lstStyle/>
          <a:p>
            <a:pPr algn="ctr"/>
            <a:r>
              <a:rPr lang="en-US" dirty="0"/>
              <a:t>Hepatitis B (HBV)</a:t>
            </a:r>
          </a:p>
        </p:txBody>
      </p:sp>
      <p:sp>
        <p:nvSpPr>
          <p:cNvPr id="3" name="Content Placeholder 2">
            <a:extLst>
              <a:ext uri="{FF2B5EF4-FFF2-40B4-BE49-F238E27FC236}">
                <a16:creationId xmlns:a16="http://schemas.microsoft.com/office/drawing/2014/main" id="{D8D1F4B0-B9F0-48EA-8181-64B3F4CD8F0A}"/>
              </a:ext>
            </a:extLst>
          </p:cNvPr>
          <p:cNvSpPr>
            <a:spLocks noGrp="1"/>
          </p:cNvSpPr>
          <p:nvPr>
            <p:ph idx="1"/>
          </p:nvPr>
        </p:nvSpPr>
        <p:spPr>
          <a:xfrm>
            <a:off x="5566898" y="1561171"/>
            <a:ext cx="6082558" cy="4940213"/>
          </a:xfrm>
        </p:spPr>
        <p:txBody>
          <a:bodyPr>
            <a:normAutofit/>
          </a:bodyPr>
          <a:lstStyle/>
          <a:p>
            <a:pPr marL="0" indent="0">
              <a:buNone/>
            </a:pPr>
            <a:r>
              <a:rPr lang="en-US" dirty="0"/>
              <a:t>Hepatitis B is a viral infection that affects the liver. Unlike HIV, hepatitis B can often be treated successfully. In fact, a vaccine is available to help protect you against getting the hepatitis B virus.* Yet unless you are effectively vaccinated, hepatis B is a bigger threat to you than HIV because it is much more common. If you become infected with HBV, you may just feel like you have the flu. Or you may be so sick you have to be hospitalized. Each year, more than 5,000 people in the USA die from the chronic liver disease this virus can cause.</a:t>
            </a:r>
          </a:p>
          <a:p>
            <a:pPr marL="0" indent="0">
              <a:buNone/>
            </a:pPr>
            <a:endParaRPr lang="en-US" dirty="0"/>
          </a:p>
          <a:p>
            <a:pPr marL="0" indent="0">
              <a:buNone/>
            </a:pPr>
            <a:r>
              <a:rPr lang="en-US" dirty="0"/>
              <a:t>*CCS will reimburse any employee for the cost of getting a Hep B vaccination if they complete the vaccine schedule while employed with CCS</a:t>
            </a:r>
          </a:p>
        </p:txBody>
      </p:sp>
      <p:pic>
        <p:nvPicPr>
          <p:cNvPr id="6146" name="Picture 2" descr="https://images.emedicinehealth.com/images/slideshow/stds-s9-photo-of-hepatitis-b-virus.jpg">
            <a:extLst>
              <a:ext uri="{FF2B5EF4-FFF2-40B4-BE49-F238E27FC236}">
                <a16:creationId xmlns:a16="http://schemas.microsoft.com/office/drawing/2014/main" id="{58CD69E3-86C7-4B81-9974-372443428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77403"/>
            <a:ext cx="3902094" cy="265152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1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6FD3-DEC1-4E4F-A54A-59F70142F90D}"/>
              </a:ext>
            </a:extLst>
          </p:cNvPr>
          <p:cNvSpPr>
            <a:spLocks noGrp="1"/>
          </p:cNvSpPr>
          <p:nvPr>
            <p:ph type="title"/>
          </p:nvPr>
        </p:nvSpPr>
        <p:spPr/>
        <p:txBody>
          <a:bodyPr/>
          <a:lstStyle/>
          <a:p>
            <a:pPr algn="ctr"/>
            <a:r>
              <a:rPr lang="en-US" dirty="0"/>
              <a:t>Hepatitis C (HCV)</a:t>
            </a:r>
          </a:p>
        </p:txBody>
      </p:sp>
      <p:sp>
        <p:nvSpPr>
          <p:cNvPr id="3" name="Content Placeholder 2">
            <a:extLst>
              <a:ext uri="{FF2B5EF4-FFF2-40B4-BE49-F238E27FC236}">
                <a16:creationId xmlns:a16="http://schemas.microsoft.com/office/drawing/2014/main" id="{46B1076A-0254-4A49-962B-8D1E51E2A917}"/>
              </a:ext>
            </a:extLst>
          </p:cNvPr>
          <p:cNvSpPr>
            <a:spLocks noGrp="1"/>
          </p:cNvSpPr>
          <p:nvPr>
            <p:ph idx="1"/>
          </p:nvPr>
        </p:nvSpPr>
        <p:spPr>
          <a:xfrm>
            <a:off x="1371600" y="1717288"/>
            <a:ext cx="6690732" cy="4454912"/>
          </a:xfrm>
        </p:spPr>
        <p:txBody>
          <a:bodyPr>
            <a:normAutofit lnSpcReduction="10000"/>
          </a:bodyPr>
          <a:lstStyle/>
          <a:p>
            <a:pPr marL="0" indent="0">
              <a:buNone/>
            </a:pPr>
            <a:r>
              <a:rPr lang="en-US" sz="2800" dirty="0"/>
              <a:t>Like hepatitis B, hepatitis C also affects the liver. However unlike hepatitis B, hepatitis C can only be contracted through blood-to-blood contact, which can happen through sharing needles, childbirth, or blood transfusions and organ transplants that occurred before 1992. HCV is also more likely than HBV to become a chronic condition. There is no vaccine for HCV like there is for HBV, but ever since 2013, doctors have been able to prescribe antiviral medications to treat HCV.</a:t>
            </a:r>
          </a:p>
        </p:txBody>
      </p:sp>
      <p:pic>
        <p:nvPicPr>
          <p:cNvPr id="7172" name="Picture 4" descr="https://presse.inserm.fr/wp-content/uploads/2016/10/BO56374-%C3%A9luats-Fraisjc-AR3A-VLDL-0026b.png">
            <a:extLst>
              <a:ext uri="{FF2B5EF4-FFF2-40B4-BE49-F238E27FC236}">
                <a16:creationId xmlns:a16="http://schemas.microsoft.com/office/drawing/2014/main" id="{F16C4577-9777-436B-B34D-90A9F5973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682" y="2830549"/>
            <a:ext cx="3362538" cy="358140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84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A18C2-D915-499A-9E88-0743B08FA1E2}"/>
              </a:ext>
            </a:extLst>
          </p:cNvPr>
          <p:cNvSpPr>
            <a:spLocks noGrp="1"/>
          </p:cNvSpPr>
          <p:nvPr>
            <p:ph type="title"/>
          </p:nvPr>
        </p:nvSpPr>
        <p:spPr/>
        <p:txBody>
          <a:bodyPr/>
          <a:lstStyle/>
          <a:p>
            <a:pPr algn="ctr"/>
            <a:r>
              <a:rPr lang="en-US" dirty="0"/>
              <a:t>Prevalence</a:t>
            </a:r>
          </a:p>
        </p:txBody>
      </p:sp>
      <p:sp>
        <p:nvSpPr>
          <p:cNvPr id="3" name="Content Placeholder 2">
            <a:extLst>
              <a:ext uri="{FF2B5EF4-FFF2-40B4-BE49-F238E27FC236}">
                <a16:creationId xmlns:a16="http://schemas.microsoft.com/office/drawing/2014/main" id="{7DEAF095-6A99-489A-AE8B-09BE9EFA62E6}"/>
              </a:ext>
            </a:extLst>
          </p:cNvPr>
          <p:cNvSpPr>
            <a:spLocks noGrp="1"/>
          </p:cNvSpPr>
          <p:nvPr>
            <p:ph idx="1"/>
          </p:nvPr>
        </p:nvSpPr>
        <p:spPr>
          <a:xfrm>
            <a:off x="1371600" y="4197096"/>
            <a:ext cx="9601200" cy="2048256"/>
          </a:xfrm>
        </p:spPr>
        <p:txBody>
          <a:bodyPr/>
          <a:lstStyle/>
          <a:p>
            <a:pPr marL="0" indent="0">
              <a:buNone/>
            </a:pPr>
            <a:r>
              <a:rPr lang="en-US" dirty="0"/>
              <a:t>In America today, it is estimated that 1.1 million people are infected with HIV, about 1.25 million people are chronically infected with HBV, and about 3.5 million people are chronically infected with HCV. But you can’t tell who these people are by looking at them, and they may not even know they are infected. People can carry these viruses for many years while looking and feeling quite healthy, yet since they are contagious, they can unknowingly spread the disease to others.</a:t>
            </a:r>
          </a:p>
        </p:txBody>
      </p:sp>
      <p:pic>
        <p:nvPicPr>
          <p:cNvPr id="8198" name="Picture 6" descr="https://www.marijuana.com/wp-content/uploads/2016/08/The__Petri_Dish_Of_legalization.png">
            <a:extLst>
              <a:ext uri="{FF2B5EF4-FFF2-40B4-BE49-F238E27FC236}">
                <a16:creationId xmlns:a16="http://schemas.microsoft.com/office/drawing/2014/main" id="{54752CCE-252D-46B4-88B7-BDE035B96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799" y="1550021"/>
            <a:ext cx="4346401" cy="242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54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BF6C-06FB-4986-BBF3-4ABE022A6A83}"/>
              </a:ext>
            </a:extLst>
          </p:cNvPr>
          <p:cNvSpPr>
            <a:spLocks noGrp="1"/>
          </p:cNvSpPr>
          <p:nvPr>
            <p:ph type="title"/>
          </p:nvPr>
        </p:nvSpPr>
        <p:spPr/>
        <p:txBody>
          <a:bodyPr/>
          <a:lstStyle/>
          <a:p>
            <a:pPr algn="ctr"/>
            <a:r>
              <a:rPr lang="en-US" dirty="0"/>
              <a:t>Transmission of Bloodborne Diseases</a:t>
            </a:r>
          </a:p>
        </p:txBody>
      </p:sp>
      <p:sp>
        <p:nvSpPr>
          <p:cNvPr id="3" name="Content Placeholder 2">
            <a:extLst>
              <a:ext uri="{FF2B5EF4-FFF2-40B4-BE49-F238E27FC236}">
                <a16:creationId xmlns:a16="http://schemas.microsoft.com/office/drawing/2014/main" id="{F4B51D97-491C-4516-90A1-A48A6AEDE2CE}"/>
              </a:ext>
            </a:extLst>
          </p:cNvPr>
          <p:cNvSpPr>
            <a:spLocks noGrp="1"/>
          </p:cNvSpPr>
          <p:nvPr>
            <p:ph idx="1"/>
          </p:nvPr>
        </p:nvSpPr>
        <p:spPr>
          <a:xfrm>
            <a:off x="1371600" y="1536191"/>
            <a:ext cx="9217152" cy="5037220"/>
          </a:xfrm>
        </p:spPr>
        <p:txBody>
          <a:bodyPr>
            <a:normAutofit fontScale="85000" lnSpcReduction="20000"/>
          </a:bodyPr>
          <a:lstStyle/>
          <a:p>
            <a:pPr marL="0" indent="0">
              <a:buNone/>
            </a:pPr>
            <a:r>
              <a:rPr lang="en-US" sz="2400" dirty="0"/>
              <a:t>HIV, HBV, and HCV are primarily spread by three types of bodily fluids: blood, vaginal secretions, and semen. These viruses can also be passed from pregnant women to their children before, during, or after birth.</a:t>
            </a:r>
          </a:p>
          <a:p>
            <a:pPr marL="0" indent="0">
              <a:buNone/>
            </a:pPr>
            <a:endParaRPr lang="en-US" sz="2400" dirty="0"/>
          </a:p>
          <a:p>
            <a:pPr marL="0" indent="0">
              <a:buNone/>
            </a:pPr>
            <a:r>
              <a:rPr lang="en-US" sz="2400" dirty="0"/>
              <a:t>For someone to actually get infected by one of these viruses, blood or other body fluids containing the virus must get inside this person’s body and enter the bloodstream through a break in the skin or through the mucous membranes. This most commonly happens when a person has sex with an infected person or by sharing needles to inject drugs. During sex, the virus can enter the body through the mucous membranes of the sexual organs, mouth, or rectum. When people share needles, the virus can enter the body if the skin is punctured by a contaminated needle.</a:t>
            </a:r>
          </a:p>
          <a:p>
            <a:pPr marL="0" indent="0">
              <a:buNone/>
            </a:pPr>
            <a:endParaRPr lang="en-US" sz="2400" dirty="0"/>
          </a:p>
          <a:p>
            <a:pPr marL="0" indent="0">
              <a:buNone/>
            </a:pPr>
            <a:r>
              <a:rPr lang="en-US" sz="2400" dirty="0"/>
              <a:t>HIV in particular is a fragile virus. Unless it is kept under controlled laboratory conditions, it cannot survive away from a person’s body fluids. After years of study, researchers have found that none of the family members, friends, or caregivers of people with AIDS have ever become infected through casual contact.</a:t>
            </a:r>
          </a:p>
        </p:txBody>
      </p:sp>
      <p:pic>
        <p:nvPicPr>
          <p:cNvPr id="9218" name="Picture 2" descr="Image result for bodily fluids">
            <a:extLst>
              <a:ext uri="{FF2B5EF4-FFF2-40B4-BE49-F238E27FC236}">
                <a16:creationId xmlns:a16="http://schemas.microsoft.com/office/drawing/2014/main" id="{A8C52C43-58EE-4F9B-A8EF-6615881C0C7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5780" y="3022091"/>
            <a:ext cx="1934039" cy="233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539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96A13-CF09-4ACC-9424-297A1FE5A715}"/>
              </a:ext>
            </a:extLst>
          </p:cNvPr>
          <p:cNvSpPr>
            <a:spLocks noGrp="1"/>
          </p:cNvSpPr>
          <p:nvPr>
            <p:ph type="title"/>
          </p:nvPr>
        </p:nvSpPr>
        <p:spPr/>
        <p:txBody>
          <a:bodyPr/>
          <a:lstStyle/>
          <a:p>
            <a:r>
              <a:rPr lang="en-US" dirty="0"/>
              <a:t>Bloodborne Pathogen Transmission in the Workplace</a:t>
            </a:r>
          </a:p>
        </p:txBody>
      </p:sp>
      <p:sp>
        <p:nvSpPr>
          <p:cNvPr id="3" name="Content Placeholder 2">
            <a:extLst>
              <a:ext uri="{FF2B5EF4-FFF2-40B4-BE49-F238E27FC236}">
                <a16:creationId xmlns:a16="http://schemas.microsoft.com/office/drawing/2014/main" id="{F42C62CC-97F4-4FFE-A670-2B4794FF350D}"/>
              </a:ext>
            </a:extLst>
          </p:cNvPr>
          <p:cNvSpPr>
            <a:spLocks noGrp="1"/>
          </p:cNvSpPr>
          <p:nvPr>
            <p:ph idx="1"/>
          </p:nvPr>
        </p:nvSpPr>
        <p:spPr>
          <a:xfrm>
            <a:off x="1371600" y="2171700"/>
            <a:ext cx="7781544" cy="4539996"/>
          </a:xfrm>
        </p:spPr>
        <p:txBody>
          <a:bodyPr>
            <a:normAutofit/>
          </a:bodyPr>
          <a:lstStyle/>
          <a:p>
            <a:pPr marL="0" indent="0">
              <a:buNone/>
            </a:pPr>
            <a:r>
              <a:rPr lang="en-US" dirty="0"/>
              <a:t>HIV, HBV, and HCV are only transmitter in the workplace when there in contact between broken skin or mucous membranes and infected blood. Most of the workplace situations people tend to worry about are actually quite harmless. HIV, HBV, and HCV are not spread through the air like cold and flu germs, so you will </a:t>
            </a:r>
            <a:r>
              <a:rPr lang="en-US" b="1" u="sng" dirty="0"/>
              <a:t>not</a:t>
            </a:r>
            <a:r>
              <a:rPr lang="en-US" dirty="0"/>
              <a:t> be infected by these viruses from:</a:t>
            </a:r>
          </a:p>
          <a:p>
            <a:r>
              <a:rPr lang="en-US" dirty="0"/>
              <a:t>Working along side someone who is infected or from touching, social kissing, coughing, or sneezing</a:t>
            </a:r>
          </a:p>
          <a:p>
            <a:r>
              <a:rPr lang="en-US" dirty="0"/>
              <a:t>Sharing things such as telephones or bathrooms with an infected person</a:t>
            </a:r>
          </a:p>
          <a:p>
            <a:r>
              <a:rPr lang="en-US" dirty="0"/>
              <a:t>Using eating utensils, water fountains, gym equipment, or swimming pools</a:t>
            </a:r>
          </a:p>
        </p:txBody>
      </p:sp>
      <p:pic>
        <p:nvPicPr>
          <p:cNvPr id="10242" name="Picture 2" descr="Image result for workplace illness">
            <a:extLst>
              <a:ext uri="{FF2B5EF4-FFF2-40B4-BE49-F238E27FC236}">
                <a16:creationId xmlns:a16="http://schemas.microsoft.com/office/drawing/2014/main" id="{FB6A7EF5-72AD-43B8-BB28-7DD4099DCFA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6216" y="4022130"/>
            <a:ext cx="4066533" cy="171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5674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02FBF3C086954FAC222FE5208495D2" ma:contentTypeVersion="35" ma:contentTypeDescription="Create a new document." ma:contentTypeScope="" ma:versionID="e6cf17196063201b20daf98bde05990f">
  <xsd:schema xmlns:xsd="http://www.w3.org/2001/XMLSchema" xmlns:xs="http://www.w3.org/2001/XMLSchema" xmlns:p="http://schemas.microsoft.com/office/2006/metadata/properties" xmlns:ns2="c483bf4f-c04d-4bdc-a543-db3d81385bbb" xmlns:ns3="e4991ce2-6d67-4453-8ecc-3f422a244bb3" targetNamespace="http://schemas.microsoft.com/office/2006/metadata/properties" ma:root="true" ma:fieldsID="ae06f20e2f4371dd5752fdcdba45dc7c" ns2:_="" ns3:_="">
    <xsd:import namespace="c483bf4f-c04d-4bdc-a543-db3d81385bbb"/>
    <xsd:import namespace="e4991ce2-6d67-4453-8ecc-3f422a244bb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3bf4f-c04d-4bdc-a543-db3d81385bb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4991ce2-6d67-4453-8ecc-3f422a244bb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483bf4f-c04d-4bdc-a543-db3d81385bbb">V4RRFKW7HWR7-1515556375-27794</_dlc_DocId>
    <_dlc_DocIdUrl xmlns="c483bf4f-c04d-4bdc-a543-db3d81385bbb">
      <Url>https://catholiccommunityservice.sharepoint.com/sites/CCS-Common/_layouts/15/DocIdRedir.aspx?ID=V4RRFKW7HWR7-1515556375-27794</Url>
      <Description>V4RRFKW7HWR7-1515556375-27794</Description>
    </_dlc_DocIdUrl>
  </documentManagement>
</p:properties>
</file>

<file path=customXml/itemProps1.xml><?xml version="1.0" encoding="utf-8"?>
<ds:datastoreItem xmlns:ds="http://schemas.openxmlformats.org/officeDocument/2006/customXml" ds:itemID="{7CFB63D5-8797-4610-BEE8-539D848ACA98}"/>
</file>

<file path=customXml/itemProps2.xml><?xml version="1.0" encoding="utf-8"?>
<ds:datastoreItem xmlns:ds="http://schemas.openxmlformats.org/officeDocument/2006/customXml" ds:itemID="{AAB781A8-1EF7-48D2-A036-B521885448F8}"/>
</file>

<file path=customXml/itemProps3.xml><?xml version="1.0" encoding="utf-8"?>
<ds:datastoreItem xmlns:ds="http://schemas.openxmlformats.org/officeDocument/2006/customXml" ds:itemID="{38D66C1B-A986-4944-90C4-1B60C7E4C5AB}"/>
</file>

<file path=customXml/itemProps4.xml><?xml version="1.0" encoding="utf-8"?>
<ds:datastoreItem xmlns:ds="http://schemas.openxmlformats.org/officeDocument/2006/customXml" ds:itemID="{1DE6BD52-EEA6-4669-8DC2-B8D0A09FAAE6}"/>
</file>

<file path=docProps/app.xml><?xml version="1.0" encoding="utf-8"?>
<Properties xmlns="http://schemas.openxmlformats.org/officeDocument/2006/extended-properties" xmlns:vt="http://schemas.openxmlformats.org/officeDocument/2006/docPropsVTypes">
  <TotalTime>170</TotalTime>
  <Words>2138</Words>
  <Application>Microsoft Office PowerPoint</Application>
  <PresentationFormat>Widescreen</PresentationFormat>
  <Paragraphs>59</Paragraphs>
  <Slides>21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21</vt:i4>
      </vt:variant>
    </vt:vector>
  </HeadingPairs>
  <TitlesOfParts>
    <vt:vector size="23" baseType="lpstr">
      <vt:lpstr>Franklin Gothic Book</vt:lpstr>
      <vt:lpstr>Crop</vt:lpstr>
      <vt:lpstr>Bloodborne Pathogens</vt:lpstr>
      <vt:lpstr>Introduction</vt:lpstr>
      <vt:lpstr>AIDS, Hepatitis B, and Hepatitis C</vt:lpstr>
      <vt:lpstr>AIDS/HIV</vt:lpstr>
      <vt:lpstr>Hepatitis B (HBV)</vt:lpstr>
      <vt:lpstr>Hepatitis C (HCV)</vt:lpstr>
      <vt:lpstr>Prevalence</vt:lpstr>
      <vt:lpstr>Transmission of Bloodborne Diseases</vt:lpstr>
      <vt:lpstr>Bloodborne Pathogen Transmission in the Workplace</vt:lpstr>
      <vt:lpstr>PowerPoint Presentation</vt:lpstr>
      <vt:lpstr>Precautions You Can Take</vt:lpstr>
      <vt:lpstr>PRECAUTION: Preventative Housekeeping </vt:lpstr>
      <vt:lpstr>PowerPoint Presentation</vt:lpstr>
      <vt:lpstr>PRECAUTION: Preventative Handwashing</vt:lpstr>
      <vt:lpstr>PRECAUTION: Proper Waste Disposal</vt:lpstr>
      <vt:lpstr>PRECAUTION: Protective Barriers</vt:lpstr>
      <vt:lpstr>PowerPoint Presentation</vt:lpstr>
      <vt:lpstr>PowerPoint Presentation</vt:lpstr>
      <vt:lpstr>PRECAUTION: Preventative Work Practices</vt:lpstr>
      <vt:lpstr>IF YOU ARE EXPOSED TO BLOOD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dc:title>
  <dc:creator>Anneka Morgan</dc:creator>
  <cp:lastModifiedBy> </cp:lastModifiedBy>
  <cp:revision>13</cp:revision>
  <dcterms:created xsi:type="dcterms:W3CDTF">2019-09-13T00:22:51Z</dcterms:created>
  <dcterms:modified xsi:type="dcterms:W3CDTF">2019-09-14T19:35:43Z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0x010100BF02FBF3C086954FAC222FE5208495D2</vt:lpwstr>
  </property>
  <property fmtid="{D5CDD505-2E9C-101B-9397-08002B2CF9AE}" pid="3" name="Order">
    <vt:r8>1753200</vt:r8>
  </property>
  <property fmtid="{D5CDD505-2E9C-101B-9397-08002B2CF9AE}" pid="4" name="_dlc_DocIdItemGuid">
    <vt:lpwstr>60767ed3-2c37-4b91-a959-52027c2d4e58</vt:lpwstr>
  </property>
</Properties>
</file>