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41F8996-B577-48EA-963E-5ED28F17D5D8}" type="datetimeFigureOut">
              <a:rPr lang="en-US" smtClean="0"/>
              <a:t>8/5/2021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E040A9-6F11-4365-A66E-72B2102AED3A}" type="slidenum">
              <a:rPr lang="en-US" smtClean="0"/>
              <a:t>‹#›</a:t>
            </a:fld>
            <a:endParaRPr lang="en-US"/>
          </a:p>
        </p:txBody>
      </p:sp>
    </p:spTree>
    <p:extLst>
      <p:ext uri="{BB962C8B-B14F-4D97-AF65-F5344CB8AC3E}">
        <p14:creationId xmlns:p14="http://schemas.microsoft.com/office/powerpoint/2010/main" val="1298808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1F8996-B577-48EA-963E-5ED28F17D5D8}" type="datetimeFigureOut">
              <a:rPr lang="en-US" smtClean="0"/>
              <a:t>8/5/2021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E040A9-6F11-4365-A66E-72B2102AED3A}" type="slidenum">
              <a:rPr lang="en-US" smtClean="0"/>
              <a:t>‹#›</a:t>
            </a:fld>
            <a:endParaRPr lang="en-US"/>
          </a:p>
        </p:txBody>
      </p:sp>
    </p:spTree>
    <p:extLst>
      <p:ext uri="{BB962C8B-B14F-4D97-AF65-F5344CB8AC3E}">
        <p14:creationId xmlns:p14="http://schemas.microsoft.com/office/powerpoint/2010/main" val="2427631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1F8996-B577-48EA-963E-5ED28F17D5D8}" type="datetimeFigureOut">
              <a:rPr lang="en-US" smtClean="0"/>
              <a:t>8/5/2021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E040A9-6F11-4365-A66E-72B2102AED3A}" type="slidenum">
              <a:rPr lang="en-US" smtClean="0"/>
              <a:t>‹#›</a:t>
            </a:fld>
            <a:endParaRPr lang="en-US"/>
          </a:p>
        </p:txBody>
      </p:sp>
    </p:spTree>
    <p:extLst>
      <p:ext uri="{BB962C8B-B14F-4D97-AF65-F5344CB8AC3E}">
        <p14:creationId xmlns:p14="http://schemas.microsoft.com/office/powerpoint/2010/main" val="25451215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1F8996-B577-48EA-963E-5ED28F17D5D8}" type="datetimeFigureOut">
              <a:rPr lang="en-US" smtClean="0"/>
              <a:t>8/5/2021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E040A9-6F11-4365-A66E-72B2102AED3A}" type="slidenum">
              <a:rPr lang="en-US" smtClean="0"/>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1464501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1F8996-B577-48EA-963E-5ED28F17D5D8}" type="datetimeFigureOut">
              <a:rPr lang="en-US" smtClean="0"/>
              <a:t>8/5/2021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E040A9-6F11-4365-A66E-72B2102AED3A}" type="slidenum">
              <a:rPr lang="en-US" smtClean="0"/>
              <a:t>‹#›</a:t>
            </a:fld>
            <a:endParaRPr lang="en-US"/>
          </a:p>
        </p:txBody>
      </p:sp>
    </p:spTree>
    <p:extLst>
      <p:ext uri="{BB962C8B-B14F-4D97-AF65-F5344CB8AC3E}">
        <p14:creationId xmlns:p14="http://schemas.microsoft.com/office/powerpoint/2010/main" val="30539587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941F8996-B577-48EA-963E-5ED28F17D5D8}" type="datetimeFigureOut">
              <a:rPr lang="en-US" smtClean="0"/>
              <a:t>8/5/2021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E040A9-6F11-4365-A66E-72B2102AED3A}" type="slidenum">
              <a:rPr lang="en-US" smtClean="0"/>
              <a:t>‹#›</a:t>
            </a:fld>
            <a:endParaRPr lang="en-US"/>
          </a:p>
        </p:txBody>
      </p:sp>
    </p:spTree>
    <p:extLst>
      <p:ext uri="{BB962C8B-B14F-4D97-AF65-F5344CB8AC3E}">
        <p14:creationId xmlns:p14="http://schemas.microsoft.com/office/powerpoint/2010/main" val="39191367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941F8996-B577-48EA-963E-5ED28F17D5D8}" type="datetimeFigureOut">
              <a:rPr lang="en-US" smtClean="0"/>
              <a:t>8/5/2021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E040A9-6F11-4365-A66E-72B2102AED3A}" type="slidenum">
              <a:rPr lang="en-US" smtClean="0"/>
              <a:t>‹#›</a:t>
            </a:fld>
            <a:endParaRPr lang="en-US"/>
          </a:p>
        </p:txBody>
      </p:sp>
    </p:spTree>
    <p:extLst>
      <p:ext uri="{BB962C8B-B14F-4D97-AF65-F5344CB8AC3E}">
        <p14:creationId xmlns:p14="http://schemas.microsoft.com/office/powerpoint/2010/main" val="40733502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1F8996-B577-48EA-963E-5ED28F17D5D8}" type="datetimeFigureOut">
              <a:rPr lang="en-US" smtClean="0"/>
              <a:t>8/5/2021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E040A9-6F11-4365-A66E-72B2102AED3A}" type="slidenum">
              <a:rPr lang="en-US" smtClean="0"/>
              <a:t>‹#›</a:t>
            </a:fld>
            <a:endParaRPr lang="en-US"/>
          </a:p>
        </p:txBody>
      </p:sp>
    </p:spTree>
    <p:extLst>
      <p:ext uri="{BB962C8B-B14F-4D97-AF65-F5344CB8AC3E}">
        <p14:creationId xmlns:p14="http://schemas.microsoft.com/office/powerpoint/2010/main" val="35926824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1F8996-B577-48EA-963E-5ED28F17D5D8}" type="datetimeFigureOut">
              <a:rPr lang="en-US" smtClean="0"/>
              <a:t>8/5/2021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E040A9-6F11-4365-A66E-72B2102AED3A}" type="slidenum">
              <a:rPr lang="en-US" smtClean="0"/>
              <a:t>‹#›</a:t>
            </a:fld>
            <a:endParaRPr lang="en-US"/>
          </a:p>
        </p:txBody>
      </p:sp>
    </p:spTree>
    <p:extLst>
      <p:ext uri="{BB962C8B-B14F-4D97-AF65-F5344CB8AC3E}">
        <p14:creationId xmlns:p14="http://schemas.microsoft.com/office/powerpoint/2010/main" val="2766734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1F8996-B577-48EA-963E-5ED28F17D5D8}" type="datetimeFigureOut">
              <a:rPr lang="en-US" smtClean="0"/>
              <a:t>8/5/2021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E040A9-6F11-4365-A66E-72B2102AED3A}" type="slidenum">
              <a:rPr lang="en-US" smtClean="0"/>
              <a:t>‹#›</a:t>
            </a:fld>
            <a:endParaRPr lang="en-US"/>
          </a:p>
        </p:txBody>
      </p:sp>
    </p:spTree>
    <p:extLst>
      <p:ext uri="{BB962C8B-B14F-4D97-AF65-F5344CB8AC3E}">
        <p14:creationId xmlns:p14="http://schemas.microsoft.com/office/powerpoint/2010/main" val="1713601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1F8996-B577-48EA-963E-5ED28F17D5D8}" type="datetimeFigureOut">
              <a:rPr lang="en-US" smtClean="0"/>
              <a:t>8/5/2021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E040A9-6F11-4365-A66E-72B2102AED3A}" type="slidenum">
              <a:rPr lang="en-US" smtClean="0"/>
              <a:t>‹#›</a:t>
            </a:fld>
            <a:endParaRPr lang="en-US"/>
          </a:p>
        </p:txBody>
      </p:sp>
    </p:spTree>
    <p:extLst>
      <p:ext uri="{BB962C8B-B14F-4D97-AF65-F5344CB8AC3E}">
        <p14:creationId xmlns:p14="http://schemas.microsoft.com/office/powerpoint/2010/main" val="70458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1F8996-B577-48EA-963E-5ED28F17D5D8}" type="datetimeFigureOut">
              <a:rPr lang="en-US" smtClean="0"/>
              <a:t>8/5/2021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E040A9-6F11-4365-A66E-72B2102AED3A}" type="slidenum">
              <a:rPr lang="en-US" smtClean="0"/>
              <a:t>‹#›</a:t>
            </a:fld>
            <a:endParaRPr lang="en-US"/>
          </a:p>
        </p:txBody>
      </p:sp>
    </p:spTree>
    <p:extLst>
      <p:ext uri="{BB962C8B-B14F-4D97-AF65-F5344CB8AC3E}">
        <p14:creationId xmlns:p14="http://schemas.microsoft.com/office/powerpoint/2010/main" val="1494239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1F8996-B577-48EA-963E-5ED28F17D5D8}" type="datetimeFigureOut">
              <a:rPr lang="en-US" smtClean="0"/>
              <a:t>8/5/2021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E040A9-6F11-4365-A66E-72B2102AED3A}" type="slidenum">
              <a:rPr lang="en-US" smtClean="0"/>
              <a:t>‹#›</a:t>
            </a:fld>
            <a:endParaRPr lang="en-US"/>
          </a:p>
        </p:txBody>
      </p:sp>
    </p:spTree>
    <p:extLst>
      <p:ext uri="{BB962C8B-B14F-4D97-AF65-F5344CB8AC3E}">
        <p14:creationId xmlns:p14="http://schemas.microsoft.com/office/powerpoint/2010/main" val="3492423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1F8996-B577-48EA-963E-5ED28F17D5D8}" type="datetimeFigureOut">
              <a:rPr lang="en-US" smtClean="0"/>
              <a:t>8/5/2021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E040A9-6F11-4365-A66E-72B2102AED3A}" type="slidenum">
              <a:rPr lang="en-US" smtClean="0"/>
              <a:t>‹#›</a:t>
            </a:fld>
            <a:endParaRPr lang="en-US"/>
          </a:p>
        </p:txBody>
      </p:sp>
    </p:spTree>
    <p:extLst>
      <p:ext uri="{BB962C8B-B14F-4D97-AF65-F5344CB8AC3E}">
        <p14:creationId xmlns:p14="http://schemas.microsoft.com/office/powerpoint/2010/main" val="4126210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1F8996-B577-48EA-963E-5ED28F17D5D8}" type="datetimeFigureOut">
              <a:rPr lang="en-US" smtClean="0"/>
              <a:t>8/5/2021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E040A9-6F11-4365-A66E-72B2102AED3A}" type="slidenum">
              <a:rPr lang="en-US" smtClean="0"/>
              <a:t>‹#›</a:t>
            </a:fld>
            <a:endParaRPr lang="en-US"/>
          </a:p>
        </p:txBody>
      </p:sp>
    </p:spTree>
    <p:extLst>
      <p:ext uri="{BB962C8B-B14F-4D97-AF65-F5344CB8AC3E}">
        <p14:creationId xmlns:p14="http://schemas.microsoft.com/office/powerpoint/2010/main" val="2220549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1F8996-B577-48EA-963E-5ED28F17D5D8}" type="datetimeFigureOut">
              <a:rPr lang="en-US" smtClean="0"/>
              <a:t>8/5/2021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E040A9-6F11-4365-A66E-72B2102AED3A}" type="slidenum">
              <a:rPr lang="en-US" smtClean="0"/>
              <a:t>‹#›</a:t>
            </a:fld>
            <a:endParaRPr lang="en-US"/>
          </a:p>
        </p:txBody>
      </p:sp>
    </p:spTree>
    <p:extLst>
      <p:ext uri="{BB962C8B-B14F-4D97-AF65-F5344CB8AC3E}">
        <p14:creationId xmlns:p14="http://schemas.microsoft.com/office/powerpoint/2010/main" val="346485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1F8996-B577-48EA-963E-5ED28F17D5D8}" type="datetimeFigureOut">
              <a:rPr lang="en-US" smtClean="0"/>
              <a:t>8/5/2021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E040A9-6F11-4365-A66E-72B2102AED3A}" type="slidenum">
              <a:rPr lang="en-US" smtClean="0"/>
              <a:t>‹#›</a:t>
            </a:fld>
            <a:endParaRPr lang="en-US"/>
          </a:p>
        </p:txBody>
      </p:sp>
    </p:spTree>
    <p:extLst>
      <p:ext uri="{BB962C8B-B14F-4D97-AF65-F5344CB8AC3E}">
        <p14:creationId xmlns:p14="http://schemas.microsoft.com/office/powerpoint/2010/main" val="1573726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941F8996-B577-48EA-963E-5ED28F17D5D8}" type="datetimeFigureOut">
              <a:rPr lang="en-US" smtClean="0"/>
              <a:t>8/5/2021</a:t>
            </a:fld>
            <a:endParaRPr lang="en-US"/>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70E040A9-6F11-4365-A66E-72B2102AED3A}" type="slidenum">
              <a:rPr lang="en-US" smtClean="0"/>
              <a:t>‹#›</a:t>
            </a:fld>
            <a:endParaRPr lang="en-US"/>
          </a:p>
        </p:txBody>
      </p:sp>
    </p:spTree>
    <p:extLst>
      <p:ext uri="{BB962C8B-B14F-4D97-AF65-F5344CB8AC3E}">
        <p14:creationId xmlns:p14="http://schemas.microsoft.com/office/powerpoint/2010/main" val="3253625277"/>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askOCR@ojp.usdoj.gov" TargetMode="External"/><Relationship Id="rId2" Type="http://schemas.openxmlformats.org/officeDocument/2006/relationships/hyperlink" Target="https://ojp.gov/about/ocr/assistance.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18000"/>
                <a:satMod val="160000"/>
                <a:lumMod val="28000"/>
              </a:schemeClr>
              <a:schemeClr val="bg2">
                <a:tint val="95000"/>
                <a:satMod val="160000"/>
                <a:lumMod val="116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6DBB1A9-22FF-46E7-97B9-AE54774753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0CDD4DC-C1B4-45D2-979A-80D67CD658E7}"/>
              </a:ext>
            </a:extLst>
          </p:cNvPr>
          <p:cNvSpPr>
            <a:spLocks noGrp="1"/>
          </p:cNvSpPr>
          <p:nvPr>
            <p:ph type="ctrTitle"/>
          </p:nvPr>
        </p:nvSpPr>
        <p:spPr>
          <a:xfrm>
            <a:off x="1282703" y="1289888"/>
            <a:ext cx="5854698" cy="4278224"/>
          </a:xfrm>
        </p:spPr>
        <p:txBody>
          <a:bodyPr anchor="ctr">
            <a:normAutofit/>
          </a:bodyPr>
          <a:lstStyle/>
          <a:p>
            <a:pPr algn="r"/>
            <a:r>
              <a:rPr lang="en-US" sz="4600" dirty="0"/>
              <a:t>Alaska DHSS Civil Rights and Discrimination Complaint Training</a:t>
            </a:r>
          </a:p>
        </p:txBody>
      </p:sp>
      <p:sp>
        <p:nvSpPr>
          <p:cNvPr id="3" name="Subtitle 2">
            <a:extLst>
              <a:ext uri="{FF2B5EF4-FFF2-40B4-BE49-F238E27FC236}">
                <a16:creationId xmlns:a16="http://schemas.microsoft.com/office/drawing/2014/main" id="{0F27F1AA-1EF3-483D-B58F-3E9E92293946}"/>
              </a:ext>
            </a:extLst>
          </p:cNvPr>
          <p:cNvSpPr>
            <a:spLocks noGrp="1"/>
          </p:cNvSpPr>
          <p:nvPr>
            <p:ph type="subTitle" idx="1"/>
          </p:nvPr>
        </p:nvSpPr>
        <p:spPr>
          <a:xfrm>
            <a:off x="7918221" y="1289889"/>
            <a:ext cx="2989891" cy="4278223"/>
          </a:xfrm>
        </p:spPr>
        <p:txBody>
          <a:bodyPr anchor="ctr">
            <a:normAutofit/>
          </a:bodyPr>
          <a:lstStyle/>
          <a:p>
            <a:pPr algn="l"/>
            <a:r>
              <a:rPr lang="en-US"/>
              <a:t>Copied verbatim from the Alaska DHSS training portal</a:t>
            </a:r>
          </a:p>
        </p:txBody>
      </p:sp>
      <p:cxnSp>
        <p:nvCxnSpPr>
          <p:cNvPr id="10" name="Straight Connector 9">
            <a:extLst>
              <a:ext uri="{FF2B5EF4-FFF2-40B4-BE49-F238E27FC236}">
                <a16:creationId xmlns:a16="http://schemas.microsoft.com/office/drawing/2014/main" id="{3A1AAD47-56AD-4EE6-A88C-981D060DC2D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27811" y="2473325"/>
            <a:ext cx="0" cy="191135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8484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5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209CB-EEC8-435E-820D-B34A75A508A3}"/>
              </a:ext>
            </a:extLst>
          </p:cNvPr>
          <p:cNvSpPr>
            <a:spLocks noGrp="1"/>
          </p:cNvSpPr>
          <p:nvPr>
            <p:ph type="title"/>
          </p:nvPr>
        </p:nvSpPr>
        <p:spPr>
          <a:xfrm>
            <a:off x="913795" y="337351"/>
            <a:ext cx="10353761" cy="994300"/>
          </a:xfrm>
        </p:spPr>
        <p:txBody>
          <a:bodyPr>
            <a:normAutofit/>
          </a:bodyPr>
          <a:lstStyle/>
          <a:p>
            <a:r>
              <a:rPr lang="en-US" sz="4600" b="1" i="0" u="none" strike="noStrike" baseline="0" dirty="0"/>
              <a:t>Civil Rights</a:t>
            </a:r>
            <a:endParaRPr lang="en-US" sz="4600" dirty="0"/>
          </a:p>
        </p:txBody>
      </p:sp>
      <p:sp>
        <p:nvSpPr>
          <p:cNvPr id="3" name="Content Placeholder 2">
            <a:extLst>
              <a:ext uri="{FF2B5EF4-FFF2-40B4-BE49-F238E27FC236}">
                <a16:creationId xmlns:a16="http://schemas.microsoft.com/office/drawing/2014/main" id="{97DF606C-9EDA-4073-AAB7-57229A1C725C}"/>
              </a:ext>
            </a:extLst>
          </p:cNvPr>
          <p:cNvSpPr>
            <a:spLocks noGrp="1"/>
          </p:cNvSpPr>
          <p:nvPr>
            <p:ph idx="1"/>
          </p:nvPr>
        </p:nvSpPr>
        <p:spPr>
          <a:xfrm>
            <a:off x="479394" y="1331651"/>
            <a:ext cx="11256886" cy="5104659"/>
          </a:xfrm>
        </p:spPr>
        <p:txBody>
          <a:bodyPr>
            <a:normAutofit/>
          </a:bodyPr>
          <a:lstStyle/>
          <a:p>
            <a:pPr marL="0" indent="0" algn="l">
              <a:buNone/>
            </a:pPr>
            <a:r>
              <a:rPr lang="en-US" sz="1800" b="0" i="0" u="none" strike="noStrike" baseline="0" dirty="0">
                <a:latin typeface="Arial" panose="020B0604020202020204" pitchFamily="34" charset="0"/>
              </a:rPr>
              <a:t>The civil rights laws, and the policies of federal agencies, prohibit any program or activity receiving federal financial assistance to discriminate in the provision of services or benefits on the basis of</a:t>
            </a:r>
            <a:r>
              <a:rPr lang="en-US" sz="1800" dirty="0">
                <a:latin typeface="Arial" panose="020B0604020202020204" pitchFamily="34" charset="0"/>
              </a:rPr>
              <a:t> </a:t>
            </a:r>
            <a:r>
              <a:rPr lang="en-US" sz="1800" b="0" i="0" u="none" strike="noStrike" baseline="0" dirty="0">
                <a:latin typeface="Arial" panose="020B0604020202020204" pitchFamily="34" charset="0"/>
              </a:rPr>
              <a:t>any of the following protected classes – RACE, COLOR, NATIONAL ORIGIN, SEX, AGE, RELIGION or DISABILITY.</a:t>
            </a:r>
          </a:p>
          <a:p>
            <a:pPr marL="0" indent="0" algn="l">
              <a:buNone/>
            </a:pPr>
            <a:r>
              <a:rPr lang="en-US" sz="1800" b="0" i="0" u="none" strike="noStrike" baseline="0" dirty="0">
                <a:latin typeface="Arial" panose="020B0604020202020204" pitchFamily="34" charset="0"/>
              </a:rPr>
              <a:t>This means that, because DHSS receives federal funds to operate its programs, DHSS and its subrecipients cannot, on the basis of any protected class do any of the following:</a:t>
            </a:r>
          </a:p>
          <a:p>
            <a:pPr algn="l"/>
            <a:r>
              <a:rPr lang="en-US" sz="1800" i="0" u="none" strike="noStrike" baseline="0" dirty="0">
                <a:latin typeface="Arial" panose="020B0604020202020204" pitchFamily="34" charset="0"/>
              </a:rPr>
              <a:t>Deny services, financial aid or other benefits;</a:t>
            </a:r>
          </a:p>
          <a:p>
            <a:pPr algn="l"/>
            <a:r>
              <a:rPr lang="en-US" sz="1800" i="0" u="none" strike="noStrike" baseline="0" dirty="0">
                <a:latin typeface="Arial" panose="020B0604020202020204" pitchFamily="34" charset="0"/>
              </a:rPr>
              <a:t>Provide different services, financial aid or other benefits, or provide them differently from those provided to others in the program; or</a:t>
            </a:r>
          </a:p>
          <a:p>
            <a:pPr algn="l"/>
            <a:r>
              <a:rPr lang="en-US" sz="1800" i="0" u="none" strike="noStrike" baseline="0" dirty="0">
                <a:latin typeface="Arial" panose="020B0604020202020204" pitchFamily="34" charset="0"/>
              </a:rPr>
              <a:t>Segregate or treat individuals separately in any way in their receipt of any service, financial aid or benefit</a:t>
            </a:r>
            <a:r>
              <a:rPr lang="en-US" sz="1800" dirty="0">
                <a:latin typeface="Arial" panose="020B0604020202020204" pitchFamily="34" charset="0"/>
              </a:rPr>
              <a:t>.</a:t>
            </a:r>
          </a:p>
          <a:p>
            <a:pPr marL="0" indent="0" algn="l">
              <a:buNone/>
            </a:pPr>
            <a:r>
              <a:rPr lang="en-US" sz="1800" b="0" i="0" u="none" strike="noStrike" baseline="0" dirty="0">
                <a:latin typeface="Arial" panose="020B0604020202020204" pitchFamily="34" charset="0"/>
              </a:rPr>
              <a:t>All employees, applicants and program participants of DHSS and DHSS sub-recipients, including clients, customers or consumers shall be treated equally regardless of race, color, national origin, sex, age, religion or disability.</a:t>
            </a:r>
            <a:endParaRPr lang="en-US" dirty="0"/>
          </a:p>
        </p:txBody>
      </p:sp>
    </p:spTree>
    <p:extLst>
      <p:ext uri="{BB962C8B-B14F-4D97-AF65-F5344CB8AC3E}">
        <p14:creationId xmlns:p14="http://schemas.microsoft.com/office/powerpoint/2010/main" val="336726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209CB-EEC8-435E-820D-B34A75A508A3}"/>
              </a:ext>
            </a:extLst>
          </p:cNvPr>
          <p:cNvSpPr>
            <a:spLocks noGrp="1"/>
          </p:cNvSpPr>
          <p:nvPr>
            <p:ph type="title"/>
          </p:nvPr>
        </p:nvSpPr>
        <p:spPr>
          <a:xfrm>
            <a:off x="913795" y="337351"/>
            <a:ext cx="10353761" cy="994300"/>
          </a:xfrm>
        </p:spPr>
        <p:txBody>
          <a:bodyPr>
            <a:normAutofit/>
          </a:bodyPr>
          <a:lstStyle/>
          <a:p>
            <a:r>
              <a:rPr lang="en-US" sz="4600" b="1" i="0" u="none" strike="noStrike" baseline="0" dirty="0"/>
              <a:t>Civil Rights</a:t>
            </a:r>
            <a:endParaRPr lang="en-US" sz="4600" dirty="0"/>
          </a:p>
        </p:txBody>
      </p:sp>
      <p:sp>
        <p:nvSpPr>
          <p:cNvPr id="3" name="Content Placeholder 2">
            <a:extLst>
              <a:ext uri="{FF2B5EF4-FFF2-40B4-BE49-F238E27FC236}">
                <a16:creationId xmlns:a16="http://schemas.microsoft.com/office/drawing/2014/main" id="{97DF606C-9EDA-4073-AAB7-57229A1C725C}"/>
              </a:ext>
            </a:extLst>
          </p:cNvPr>
          <p:cNvSpPr>
            <a:spLocks noGrp="1"/>
          </p:cNvSpPr>
          <p:nvPr>
            <p:ph idx="1"/>
          </p:nvPr>
        </p:nvSpPr>
        <p:spPr>
          <a:xfrm>
            <a:off x="479394" y="1331651"/>
            <a:ext cx="11256886" cy="5104659"/>
          </a:xfrm>
        </p:spPr>
        <p:txBody>
          <a:bodyPr>
            <a:normAutofit/>
          </a:bodyPr>
          <a:lstStyle/>
          <a:p>
            <a:pPr marL="0" indent="0" algn="l">
              <a:buNone/>
            </a:pPr>
            <a:r>
              <a:rPr lang="en-US" sz="2400" b="0" i="0" u="none" strike="noStrike" baseline="0" dirty="0">
                <a:latin typeface="Arial" panose="020B0604020202020204" pitchFamily="34" charset="0"/>
              </a:rPr>
              <a:t>Sub-recipients are required to have a written internal policy on employment discrimination for its employees and program participants.</a:t>
            </a:r>
          </a:p>
          <a:p>
            <a:pPr marL="0" indent="0" algn="l">
              <a:buNone/>
            </a:pPr>
            <a:endParaRPr lang="en-US" sz="2400" b="0" i="0" u="none" strike="noStrike" baseline="0" dirty="0">
              <a:latin typeface="Arial" panose="020B0604020202020204" pitchFamily="34" charset="0"/>
            </a:endParaRPr>
          </a:p>
          <a:p>
            <a:pPr marL="0" indent="0" algn="l">
              <a:buNone/>
            </a:pPr>
            <a:r>
              <a:rPr lang="en-US" sz="2400" b="1" i="0" u="none" strike="noStrike" baseline="0" dirty="0">
                <a:latin typeface="Arial" panose="020B0604020202020204" pitchFamily="34" charset="0"/>
              </a:rPr>
              <a:t>The minimum statement must cover:</a:t>
            </a:r>
          </a:p>
          <a:p>
            <a:pPr algn="l"/>
            <a:r>
              <a:rPr lang="en-US" sz="2400" b="0" i="0" u="none" strike="noStrike" baseline="0" dirty="0">
                <a:latin typeface="Arial" panose="020B0604020202020204" pitchFamily="34" charset="0"/>
              </a:rPr>
              <a:t>All employees and program participants shall be treated equally regardless of race, color, sex, pregnancy or pregnancy-related conditions, age, religion, national origin, or disability.</a:t>
            </a:r>
            <a:endParaRPr lang="en-US" sz="2800" dirty="0"/>
          </a:p>
        </p:txBody>
      </p:sp>
    </p:spTree>
    <p:extLst>
      <p:ext uri="{BB962C8B-B14F-4D97-AF65-F5344CB8AC3E}">
        <p14:creationId xmlns:p14="http://schemas.microsoft.com/office/powerpoint/2010/main" val="2683026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209CB-EEC8-435E-820D-B34A75A508A3}"/>
              </a:ext>
            </a:extLst>
          </p:cNvPr>
          <p:cNvSpPr>
            <a:spLocks noGrp="1"/>
          </p:cNvSpPr>
          <p:nvPr>
            <p:ph type="title"/>
          </p:nvPr>
        </p:nvSpPr>
        <p:spPr>
          <a:xfrm>
            <a:off x="913795" y="337351"/>
            <a:ext cx="10353761" cy="994300"/>
          </a:xfrm>
        </p:spPr>
        <p:txBody>
          <a:bodyPr>
            <a:normAutofit/>
          </a:bodyPr>
          <a:lstStyle/>
          <a:p>
            <a:r>
              <a:rPr lang="en-US" sz="4600" b="1" i="0" u="none" strike="noStrike" baseline="0" dirty="0"/>
              <a:t>Discrimination Complaints</a:t>
            </a:r>
            <a:endParaRPr lang="en-US" sz="4600" dirty="0"/>
          </a:p>
        </p:txBody>
      </p:sp>
      <p:sp>
        <p:nvSpPr>
          <p:cNvPr id="3" name="Content Placeholder 2">
            <a:extLst>
              <a:ext uri="{FF2B5EF4-FFF2-40B4-BE49-F238E27FC236}">
                <a16:creationId xmlns:a16="http://schemas.microsoft.com/office/drawing/2014/main" id="{97DF606C-9EDA-4073-AAB7-57229A1C725C}"/>
              </a:ext>
            </a:extLst>
          </p:cNvPr>
          <p:cNvSpPr>
            <a:spLocks noGrp="1"/>
          </p:cNvSpPr>
          <p:nvPr>
            <p:ph idx="1"/>
          </p:nvPr>
        </p:nvSpPr>
        <p:spPr>
          <a:xfrm>
            <a:off x="479394" y="1331651"/>
            <a:ext cx="11256886" cy="5104659"/>
          </a:xfrm>
        </p:spPr>
        <p:txBody>
          <a:bodyPr>
            <a:normAutofit lnSpcReduction="10000"/>
          </a:bodyPr>
          <a:lstStyle/>
          <a:p>
            <a:pPr marL="0" indent="0" algn="l">
              <a:buNone/>
            </a:pPr>
            <a:r>
              <a:rPr lang="en-US" sz="2400" b="0" i="0" u="none" strike="noStrike" baseline="0" dirty="0">
                <a:latin typeface="Arial" panose="020B0604020202020204" pitchFamily="34" charset="0"/>
              </a:rPr>
              <a:t>The Alaska Department of Health and Social Services (DHSS) does not tolerate improper discrimination in the workplace and service discrimination which is prohibited by state and/or federal laws or rules that apply to DHSS, its members (as employees), its sub-recipients, and/or its contractors, and which is based upon race, color, national origin, sex, age, religion, disability, marital status or other legally proscribed characteristic.</a:t>
            </a:r>
            <a:endParaRPr lang="en-US" sz="3600" b="0" i="0" u="none" strike="noStrike" baseline="0" dirty="0">
              <a:latin typeface="Arial" panose="020B0604020202020204" pitchFamily="34" charset="0"/>
            </a:endParaRPr>
          </a:p>
          <a:p>
            <a:pPr marL="0" indent="0" algn="l">
              <a:buNone/>
            </a:pPr>
            <a:r>
              <a:rPr lang="en-US" sz="2400" b="0" i="0" u="none" strike="noStrike" baseline="0" dirty="0">
                <a:latin typeface="Arial" panose="020B0604020202020204" pitchFamily="34" charset="0"/>
              </a:rPr>
              <a:t>Two policies outline the parameters of how complaints are procedurally handled:</a:t>
            </a:r>
            <a:endParaRPr lang="en-US" sz="3600" dirty="0">
              <a:latin typeface="Arial" panose="020B0604020202020204" pitchFamily="34" charset="0"/>
            </a:endParaRPr>
          </a:p>
          <a:p>
            <a:pPr marL="342900" indent="-342900" algn="l">
              <a:buFont typeface="+mj-lt"/>
              <a:buAutoNum type="arabicPeriod"/>
            </a:pPr>
            <a:r>
              <a:rPr lang="en-US" sz="2400" b="0" i="0" u="none" strike="noStrike" baseline="0" dirty="0">
                <a:latin typeface="Arial" panose="020B0604020202020204" pitchFamily="34" charset="0"/>
              </a:rPr>
              <a:t>Employment Discrimination Complaints Policy (effective 12/15/11)</a:t>
            </a:r>
          </a:p>
          <a:p>
            <a:pPr marL="342900" indent="-342900" algn="l">
              <a:buFont typeface="+mj-lt"/>
              <a:buAutoNum type="arabicPeriod"/>
            </a:pPr>
            <a:r>
              <a:rPr lang="fr-FR" sz="2400" b="0" i="0" u="none" strike="noStrike" baseline="0" dirty="0">
                <a:latin typeface="Arial" panose="020B0604020202020204" pitchFamily="34" charset="0"/>
              </a:rPr>
              <a:t>Services Discrimination Complaints Policy (effective 12/15/11)</a:t>
            </a:r>
          </a:p>
          <a:p>
            <a:pPr marL="342900" indent="-342900" algn="l">
              <a:buFont typeface="+mj-lt"/>
              <a:buAutoNum type="arabicPeriod"/>
            </a:pPr>
            <a:endParaRPr lang="fr-FR" sz="1800" dirty="0">
              <a:latin typeface="Arial" panose="020B0604020202020204" pitchFamily="34" charset="0"/>
            </a:endParaRPr>
          </a:p>
          <a:p>
            <a:pPr marL="0" indent="0" algn="l">
              <a:buNone/>
            </a:pPr>
            <a:r>
              <a:rPr lang="fr-FR" sz="1400" b="0" i="0" u="none" strike="noStrike" baseline="0" dirty="0">
                <a:latin typeface="Arial" panose="020B0604020202020204" pitchFamily="34" charset="0"/>
              </a:rPr>
              <a:t>*</a:t>
            </a:r>
            <a:r>
              <a:rPr lang="fr-FR" sz="1400" b="0" i="0" u="none" strike="noStrike" baseline="0" dirty="0" err="1">
                <a:latin typeface="Arial" panose="020B0604020202020204" pitchFamily="34" charset="0"/>
              </a:rPr>
              <a:t>These</a:t>
            </a:r>
            <a:r>
              <a:rPr lang="fr-FR" sz="1400" b="0" i="0" u="none" strike="noStrike" baseline="0" dirty="0">
                <a:latin typeface="Arial" panose="020B0604020202020204" pitchFamily="34" charset="0"/>
              </a:rPr>
              <a:t> </a:t>
            </a:r>
            <a:r>
              <a:rPr lang="fr-FR" sz="1400" b="0" i="0" u="none" strike="noStrike" baseline="0" dirty="0" err="1">
                <a:latin typeface="Arial" panose="020B0604020202020204" pitchFamily="34" charset="0"/>
              </a:rPr>
              <a:t>policies</a:t>
            </a:r>
            <a:r>
              <a:rPr lang="fr-FR" sz="1400" b="0" i="0" u="none" strike="noStrike" baseline="0" dirty="0">
                <a:latin typeface="Arial" panose="020B0604020202020204" pitchFamily="34" charset="0"/>
              </a:rPr>
              <a:t> </a:t>
            </a:r>
            <a:r>
              <a:rPr lang="fr-FR" sz="1400" b="0" i="0" u="none" strike="noStrike" baseline="0" dirty="0" err="1">
                <a:latin typeface="Arial" panose="020B0604020202020204" pitchFamily="34" charset="0"/>
              </a:rPr>
              <a:t>should</a:t>
            </a:r>
            <a:r>
              <a:rPr lang="fr-FR" sz="1400" b="0" i="0" u="none" strike="noStrike" baseline="0" dirty="0">
                <a:latin typeface="Arial" panose="020B0604020202020204" pitchFamily="34" charset="0"/>
              </a:rPr>
              <a:t> </a:t>
            </a:r>
            <a:r>
              <a:rPr lang="fr-FR" sz="1400" b="0" i="0" u="none" strike="noStrike" baseline="0" dirty="0" err="1">
                <a:latin typeface="Arial" panose="020B0604020202020204" pitchFamily="34" charset="0"/>
              </a:rPr>
              <a:t>be</a:t>
            </a:r>
            <a:r>
              <a:rPr lang="fr-FR" sz="1400" b="0" i="0" u="none" strike="noStrike" baseline="0" dirty="0">
                <a:latin typeface="Arial" panose="020B0604020202020204" pitchFamily="34" charset="0"/>
              </a:rPr>
              <a:t> links, but the DHSS links are </a:t>
            </a:r>
            <a:r>
              <a:rPr lang="fr-FR" sz="1400" b="0" i="0" u="none" strike="noStrike" baseline="0" dirty="0" err="1">
                <a:latin typeface="Arial" panose="020B0604020202020204" pitchFamily="34" charset="0"/>
              </a:rPr>
              <a:t>broken</a:t>
            </a:r>
            <a:r>
              <a:rPr lang="fr-FR" sz="1400" b="0" i="0" u="none" strike="noStrike" baseline="0" dirty="0">
                <a:latin typeface="Arial" panose="020B0604020202020204" pitchFamily="34" charset="0"/>
              </a:rPr>
              <a:t>*</a:t>
            </a:r>
            <a:endParaRPr lang="en-US" sz="1400" b="0" i="0" u="none" strike="noStrike" baseline="0" dirty="0">
              <a:latin typeface="Arial" panose="020B0604020202020204" pitchFamily="34" charset="0"/>
            </a:endParaRPr>
          </a:p>
        </p:txBody>
      </p:sp>
    </p:spTree>
    <p:extLst>
      <p:ext uri="{BB962C8B-B14F-4D97-AF65-F5344CB8AC3E}">
        <p14:creationId xmlns:p14="http://schemas.microsoft.com/office/powerpoint/2010/main" val="1122079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209CB-EEC8-435E-820D-B34A75A508A3}"/>
              </a:ext>
            </a:extLst>
          </p:cNvPr>
          <p:cNvSpPr>
            <a:spLocks noGrp="1"/>
          </p:cNvSpPr>
          <p:nvPr>
            <p:ph type="title"/>
          </p:nvPr>
        </p:nvSpPr>
        <p:spPr>
          <a:xfrm>
            <a:off x="913795" y="337351"/>
            <a:ext cx="10353761" cy="994300"/>
          </a:xfrm>
        </p:spPr>
        <p:txBody>
          <a:bodyPr>
            <a:normAutofit fontScale="90000"/>
          </a:bodyPr>
          <a:lstStyle/>
          <a:p>
            <a:r>
              <a:rPr lang="en-US" sz="4600" b="1" i="0" u="none" strike="noStrike" baseline="0" dirty="0"/>
              <a:t>Discrimination Complaint Process</a:t>
            </a:r>
            <a:endParaRPr lang="en-US" sz="4600" dirty="0"/>
          </a:p>
        </p:txBody>
      </p:sp>
      <p:sp>
        <p:nvSpPr>
          <p:cNvPr id="3" name="Content Placeholder 2">
            <a:extLst>
              <a:ext uri="{FF2B5EF4-FFF2-40B4-BE49-F238E27FC236}">
                <a16:creationId xmlns:a16="http://schemas.microsoft.com/office/drawing/2014/main" id="{97DF606C-9EDA-4073-AAB7-57229A1C725C}"/>
              </a:ext>
            </a:extLst>
          </p:cNvPr>
          <p:cNvSpPr>
            <a:spLocks noGrp="1"/>
          </p:cNvSpPr>
          <p:nvPr>
            <p:ph idx="1"/>
          </p:nvPr>
        </p:nvSpPr>
        <p:spPr>
          <a:xfrm>
            <a:off x="479394" y="1526959"/>
            <a:ext cx="11256886" cy="4909351"/>
          </a:xfrm>
        </p:spPr>
        <p:txBody>
          <a:bodyPr>
            <a:normAutofit/>
          </a:bodyPr>
          <a:lstStyle/>
          <a:p>
            <a:pPr algn="l"/>
            <a:r>
              <a:rPr lang="en-US" sz="2400" b="0" i="0" u="none" strike="noStrike" baseline="0" dirty="0">
                <a:latin typeface="Arial" panose="020B0604020202020204" pitchFamily="34" charset="0"/>
              </a:rPr>
              <a:t>Discrimination complaints are to be filed using the Discrimination Complaint Form provided</a:t>
            </a:r>
            <a:r>
              <a:rPr lang="en-US" sz="2400" dirty="0">
                <a:latin typeface="Arial" panose="020B0604020202020204" pitchFamily="34" charset="0"/>
              </a:rPr>
              <a:t> </a:t>
            </a:r>
            <a:r>
              <a:rPr lang="en-US" sz="2400" b="0" i="0" u="none" strike="noStrike" baseline="0" dirty="0">
                <a:latin typeface="Arial" panose="020B0604020202020204" pitchFamily="34" charset="0"/>
              </a:rPr>
              <a:t>on the DHSS Civil Rights Compliance Obligations website</a:t>
            </a:r>
          </a:p>
          <a:p>
            <a:pPr algn="l"/>
            <a:r>
              <a:rPr lang="en-US" sz="2400" b="0" i="0" u="none" strike="noStrike" baseline="0" dirty="0">
                <a:latin typeface="Arial" panose="020B0604020202020204" pitchFamily="34" charset="0"/>
              </a:rPr>
              <a:t>Forms should be provided to </a:t>
            </a:r>
            <a:r>
              <a:rPr lang="en-US" sz="2400" b="0" i="1" u="none" strike="noStrike" baseline="0" dirty="0">
                <a:latin typeface="Arial" panose="020B0604020202020204" pitchFamily="34" charset="0"/>
              </a:rPr>
              <a:t>both </a:t>
            </a:r>
            <a:r>
              <a:rPr lang="en-US" sz="2400" b="1" i="0" u="none" strike="noStrike" baseline="0" dirty="0">
                <a:latin typeface="Arial" panose="020B0604020202020204" pitchFamily="34" charset="0"/>
              </a:rPr>
              <a:t>Assistant Commissioner of Finance &amp; Management Services </a:t>
            </a:r>
            <a:r>
              <a:rPr lang="en-US" sz="2400" b="0" i="0" u="none" strike="noStrike" baseline="0" dirty="0">
                <a:latin typeface="Arial" panose="020B0604020202020204" pitchFamily="34" charset="0"/>
              </a:rPr>
              <a:t>and the </a:t>
            </a:r>
            <a:r>
              <a:rPr lang="en-US" sz="2400" b="1" i="0" u="none" strike="noStrike" baseline="0" dirty="0">
                <a:latin typeface="Arial" panose="020B0604020202020204" pitchFamily="34" charset="0"/>
              </a:rPr>
              <a:t>Civil Rights Complaint Coordinator </a:t>
            </a:r>
            <a:r>
              <a:rPr lang="en-US" sz="2400" b="0" i="0" u="none" strike="noStrike" baseline="0" dirty="0">
                <a:latin typeface="Arial" panose="020B0604020202020204" pitchFamily="34" charset="0"/>
              </a:rPr>
              <a:t>by either email or general mail.</a:t>
            </a:r>
          </a:p>
          <a:p>
            <a:pPr algn="l"/>
            <a:r>
              <a:rPr lang="en-US" sz="2400" b="0" i="0" u="none" strike="noStrike" baseline="0" dirty="0">
                <a:latin typeface="Arial" panose="020B0604020202020204" pitchFamily="34" charset="0"/>
              </a:rPr>
              <a:t>Complaints will be referred to either of the following state or federal agencies:</a:t>
            </a:r>
          </a:p>
          <a:p>
            <a:pPr lvl="1"/>
            <a:r>
              <a:rPr lang="en-US" sz="2000" b="0" i="0" u="none" strike="noStrike" baseline="0" dirty="0">
                <a:latin typeface="Arial" panose="020B0604020202020204" pitchFamily="34" charset="0"/>
              </a:rPr>
              <a:t>Alaska State Commission for Human Rights</a:t>
            </a:r>
          </a:p>
          <a:p>
            <a:pPr lvl="1"/>
            <a:r>
              <a:rPr lang="en-US" sz="2000" b="0" i="0" u="none" strike="noStrike" baseline="0" dirty="0">
                <a:latin typeface="Arial" panose="020B0604020202020204" pitchFamily="34" charset="0"/>
              </a:rPr>
              <a:t>U.S. Equal Employment Opportunity Commission</a:t>
            </a:r>
          </a:p>
          <a:p>
            <a:pPr algn="l"/>
            <a:r>
              <a:rPr lang="en-US" sz="2400" b="0" i="0" u="none" strike="noStrike" baseline="0" dirty="0">
                <a:latin typeface="Arial" panose="020B0604020202020204" pitchFamily="34" charset="0"/>
              </a:rPr>
              <a:t>Complainants also have the right to file separately with:</a:t>
            </a:r>
          </a:p>
          <a:p>
            <a:pPr lvl="1"/>
            <a:r>
              <a:rPr lang="en-US" sz="2000" b="0" i="0" u="none" strike="noStrike" baseline="0" dirty="0">
                <a:latin typeface="Arial" panose="020B0604020202020204" pitchFamily="34" charset="0"/>
              </a:rPr>
              <a:t>The U.S. Department of Justice, Office of Civil Rights</a:t>
            </a:r>
            <a:endParaRPr lang="en-US" sz="1600" b="0" i="0" u="none" strike="noStrike" baseline="0" dirty="0">
              <a:latin typeface="Arial" panose="020B0604020202020204" pitchFamily="34" charset="0"/>
            </a:endParaRPr>
          </a:p>
        </p:txBody>
      </p:sp>
    </p:spTree>
    <p:extLst>
      <p:ext uri="{BB962C8B-B14F-4D97-AF65-F5344CB8AC3E}">
        <p14:creationId xmlns:p14="http://schemas.microsoft.com/office/powerpoint/2010/main" val="2096367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209CB-EEC8-435E-820D-B34A75A508A3}"/>
              </a:ext>
            </a:extLst>
          </p:cNvPr>
          <p:cNvSpPr>
            <a:spLocks noGrp="1"/>
          </p:cNvSpPr>
          <p:nvPr>
            <p:ph type="title"/>
          </p:nvPr>
        </p:nvSpPr>
        <p:spPr>
          <a:xfrm>
            <a:off x="913795" y="337351"/>
            <a:ext cx="10353761" cy="994300"/>
          </a:xfrm>
        </p:spPr>
        <p:txBody>
          <a:bodyPr>
            <a:normAutofit/>
          </a:bodyPr>
          <a:lstStyle/>
          <a:p>
            <a:r>
              <a:rPr lang="en-US" sz="4600" b="1" i="0" u="none" strike="noStrike" baseline="0" dirty="0"/>
              <a:t>Additional Resources</a:t>
            </a:r>
            <a:endParaRPr lang="en-US" sz="4600" dirty="0"/>
          </a:p>
        </p:txBody>
      </p:sp>
      <p:sp>
        <p:nvSpPr>
          <p:cNvPr id="3" name="Content Placeholder 2">
            <a:extLst>
              <a:ext uri="{FF2B5EF4-FFF2-40B4-BE49-F238E27FC236}">
                <a16:creationId xmlns:a16="http://schemas.microsoft.com/office/drawing/2014/main" id="{97DF606C-9EDA-4073-AAB7-57229A1C725C}"/>
              </a:ext>
            </a:extLst>
          </p:cNvPr>
          <p:cNvSpPr>
            <a:spLocks noGrp="1"/>
          </p:cNvSpPr>
          <p:nvPr>
            <p:ph idx="1"/>
          </p:nvPr>
        </p:nvSpPr>
        <p:spPr>
          <a:xfrm>
            <a:off x="479394" y="1331651"/>
            <a:ext cx="11256886" cy="5104659"/>
          </a:xfrm>
        </p:spPr>
        <p:txBody>
          <a:bodyPr>
            <a:normAutofit/>
          </a:bodyPr>
          <a:lstStyle/>
          <a:p>
            <a:pPr marL="0" indent="0" algn="l">
              <a:buNone/>
            </a:pPr>
            <a:r>
              <a:rPr lang="en-US" b="0" i="0" u="none" strike="noStrike" baseline="0" dirty="0">
                <a:latin typeface="Arial" panose="020B0604020202020204" pitchFamily="34" charset="0"/>
              </a:rPr>
              <a:t>The </a:t>
            </a:r>
            <a:r>
              <a:rPr lang="en-US" b="0" i="1" u="none" strike="noStrike" baseline="0" dirty="0">
                <a:latin typeface="Arial" panose="020B0604020202020204" pitchFamily="34" charset="0"/>
              </a:rPr>
              <a:t>Office for Civil Rights </a:t>
            </a:r>
            <a:r>
              <a:rPr lang="en-US" b="0" i="0" u="none" strike="noStrike" baseline="0" dirty="0">
                <a:latin typeface="Arial" panose="020B0604020202020204" pitchFamily="34" charset="0"/>
              </a:rPr>
              <a:t>offers many technical assistance resources on its website at </a:t>
            </a:r>
            <a:r>
              <a:rPr lang="en-US" b="0" i="0" u="none" strike="noStrike" baseline="0" dirty="0">
                <a:latin typeface="Arial" panose="020B0604020202020204" pitchFamily="34" charset="0"/>
                <a:hlinkClick r:id="rId2"/>
              </a:rPr>
              <a:t>https://ojp.gov/about/ocr/assistance.htm</a:t>
            </a:r>
            <a:r>
              <a:rPr lang="en-US" b="0" i="0" u="none" strike="noStrike" baseline="0" dirty="0">
                <a:latin typeface="Arial" panose="020B0604020202020204" pitchFamily="34" charset="0"/>
              </a:rPr>
              <a:t> including a 6-section training video and/or written transcript containing additional detail beyond this training. Some or all of this training may be useful to you.</a:t>
            </a:r>
          </a:p>
          <a:p>
            <a:pPr marL="0" indent="0" algn="l">
              <a:buNone/>
            </a:pPr>
            <a:r>
              <a:rPr lang="en-US" b="0" i="0" u="none" strike="noStrike" baseline="0" dirty="0">
                <a:latin typeface="Arial" panose="020B0604020202020204" pitchFamily="34" charset="0"/>
              </a:rPr>
              <a:t>Questions may be address to OCR at their website, or by contacting the </a:t>
            </a:r>
            <a:r>
              <a:rPr lang="en-US" b="0" i="1" u="none" strike="noStrike" baseline="0" dirty="0">
                <a:latin typeface="Arial" panose="020B0604020202020204" pitchFamily="34" charset="0"/>
              </a:rPr>
              <a:t>Office for Civil Rights</a:t>
            </a:r>
            <a:r>
              <a:rPr lang="en-US" dirty="0">
                <a:latin typeface="Arial" panose="020B0604020202020204" pitchFamily="34" charset="0"/>
              </a:rPr>
              <a:t>:</a:t>
            </a:r>
          </a:p>
          <a:p>
            <a:pPr marL="0" indent="0" algn="l">
              <a:buNone/>
            </a:pPr>
            <a:endParaRPr lang="en-US" sz="1600" dirty="0">
              <a:latin typeface="Arial" panose="020B0604020202020204" pitchFamily="34" charset="0"/>
            </a:endParaRPr>
          </a:p>
          <a:p>
            <a:pPr marL="0" indent="0" algn="l">
              <a:lnSpc>
                <a:spcPct val="100000"/>
              </a:lnSpc>
              <a:spcBef>
                <a:spcPts val="0"/>
              </a:spcBef>
              <a:buNone/>
            </a:pPr>
            <a:r>
              <a:rPr lang="en-US" b="0" i="0" u="none" strike="noStrike" baseline="0" dirty="0">
                <a:latin typeface="Arial" panose="020B0604020202020204" pitchFamily="34" charset="0"/>
              </a:rPr>
              <a:t>Office for Justice Programs</a:t>
            </a:r>
          </a:p>
          <a:p>
            <a:pPr marL="0" indent="0" algn="l">
              <a:lnSpc>
                <a:spcPct val="100000"/>
              </a:lnSpc>
              <a:spcBef>
                <a:spcPts val="0"/>
              </a:spcBef>
              <a:buNone/>
            </a:pPr>
            <a:r>
              <a:rPr lang="en-US" b="0" i="0" u="none" strike="noStrike" baseline="0" dirty="0">
                <a:latin typeface="Arial" panose="020B0604020202020204" pitchFamily="34" charset="0"/>
              </a:rPr>
              <a:t>U.S. Department of Justice</a:t>
            </a:r>
          </a:p>
          <a:p>
            <a:pPr marL="0" indent="0" algn="l">
              <a:lnSpc>
                <a:spcPct val="100000"/>
              </a:lnSpc>
              <a:spcBef>
                <a:spcPts val="0"/>
              </a:spcBef>
              <a:buNone/>
            </a:pPr>
            <a:r>
              <a:rPr lang="en-US" b="0" i="0" u="none" strike="noStrike" baseline="0" dirty="0">
                <a:latin typeface="Arial" panose="020B0604020202020204" pitchFamily="34" charset="0"/>
              </a:rPr>
              <a:t>810 7th Street N.W.</a:t>
            </a:r>
          </a:p>
          <a:p>
            <a:pPr marL="0" indent="0" algn="l">
              <a:lnSpc>
                <a:spcPct val="100000"/>
              </a:lnSpc>
              <a:spcBef>
                <a:spcPts val="0"/>
              </a:spcBef>
              <a:buNone/>
            </a:pPr>
            <a:r>
              <a:rPr lang="en-US" b="0" i="0" u="none" strike="noStrike" baseline="0" dirty="0">
                <a:latin typeface="Arial" panose="020B0604020202020204" pitchFamily="34" charset="0"/>
              </a:rPr>
              <a:t>Washington, D.C. 20531</a:t>
            </a:r>
          </a:p>
          <a:p>
            <a:pPr marL="0" indent="0" algn="l">
              <a:lnSpc>
                <a:spcPct val="100000"/>
              </a:lnSpc>
              <a:spcBef>
                <a:spcPts val="0"/>
              </a:spcBef>
              <a:buNone/>
            </a:pPr>
            <a:endParaRPr lang="en-US" sz="1600" b="0" i="0" u="none" strike="noStrike" baseline="0" dirty="0">
              <a:latin typeface="Arial" panose="020B0604020202020204" pitchFamily="34" charset="0"/>
            </a:endParaRPr>
          </a:p>
          <a:p>
            <a:pPr marL="0" indent="0" algn="l">
              <a:lnSpc>
                <a:spcPct val="100000"/>
              </a:lnSpc>
              <a:spcBef>
                <a:spcPts val="0"/>
              </a:spcBef>
              <a:buNone/>
            </a:pPr>
            <a:r>
              <a:rPr lang="en-US" b="0" i="0" u="none" strike="noStrike" baseline="0" dirty="0">
                <a:latin typeface="Arial" panose="020B0604020202020204" pitchFamily="34" charset="0"/>
              </a:rPr>
              <a:t>Telephone (202) 307-0690</a:t>
            </a:r>
          </a:p>
          <a:p>
            <a:pPr marL="0" indent="0" algn="l">
              <a:lnSpc>
                <a:spcPct val="100000"/>
              </a:lnSpc>
              <a:spcBef>
                <a:spcPts val="0"/>
              </a:spcBef>
              <a:buNone/>
            </a:pPr>
            <a:r>
              <a:rPr lang="en-US" b="0" i="0" u="none" strike="noStrike" baseline="0" dirty="0">
                <a:latin typeface="Arial" panose="020B0604020202020204" pitchFamily="34" charset="0"/>
              </a:rPr>
              <a:t>TTY at (202) 307-2027</a:t>
            </a:r>
          </a:p>
          <a:p>
            <a:pPr marL="0" indent="0" algn="l">
              <a:lnSpc>
                <a:spcPct val="100000"/>
              </a:lnSpc>
              <a:spcBef>
                <a:spcPts val="0"/>
              </a:spcBef>
              <a:buNone/>
            </a:pPr>
            <a:r>
              <a:rPr lang="en-US" b="0" i="0" u="none" strike="noStrike" baseline="0" dirty="0">
                <a:latin typeface="Arial" panose="020B0604020202020204" pitchFamily="34" charset="0"/>
              </a:rPr>
              <a:t>Email: </a:t>
            </a:r>
            <a:r>
              <a:rPr lang="en-US" b="0" i="0" u="none" strike="noStrike" baseline="0" dirty="0">
                <a:latin typeface="Arial" panose="020B0604020202020204" pitchFamily="34" charset="0"/>
                <a:hlinkClick r:id="rId3"/>
              </a:rPr>
              <a:t>askOCR@ojp.usdoj.gov</a:t>
            </a:r>
            <a:r>
              <a:rPr lang="en-US" b="0" i="0" u="none" strike="noStrike" baseline="0" dirty="0">
                <a:latin typeface="Arial" panose="020B0604020202020204" pitchFamily="34" charset="0"/>
              </a:rPr>
              <a:t> </a:t>
            </a:r>
            <a:endParaRPr lang="en-US" sz="3200" dirty="0"/>
          </a:p>
        </p:txBody>
      </p:sp>
    </p:spTree>
    <p:extLst>
      <p:ext uri="{BB962C8B-B14F-4D97-AF65-F5344CB8AC3E}">
        <p14:creationId xmlns:p14="http://schemas.microsoft.com/office/powerpoint/2010/main" val="37365931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TM04033921[[fn=Damask]]</Template>
  <TotalTime>30</TotalTime>
  <Words>607</Words>
  <Application>Microsoft Office PowerPoint</Application>
  <PresentationFormat>Widescreen</PresentationFormat>
  <Paragraphs>41</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Bookman Old Style</vt:lpstr>
      <vt:lpstr>Rockwell</vt:lpstr>
      <vt:lpstr>Damask</vt:lpstr>
      <vt:lpstr>Alaska DHSS Civil Rights and Discrimination Complaint Training</vt:lpstr>
      <vt:lpstr>Civil Rights</vt:lpstr>
      <vt:lpstr>Civil Rights</vt:lpstr>
      <vt:lpstr>Discrimination Complaints</vt:lpstr>
      <vt:lpstr>Discrimination Complaint Process</vt:lpstr>
      <vt:lpstr>Additional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Alaska DHSS Civil Rights and Discrimination Complaint Training</dc:title>
  <dc:creator>Anneka Morgan</dc:creator>
  <cp:lastModifiedBy>Anneka Morgan</cp:lastModifiedBy>
  <cp:revision>4</cp:revision>
  <dcterms:created xsi:type="dcterms:W3CDTF">2021-08-05T20:27:19Z</dcterms:created>
  <dcterms:modified xsi:type="dcterms:W3CDTF">2021-08-05T20:58:01Z</dcterms:modified>
</cp:coreProperties>
</file>