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0" clrIdx="0">
    <p:extLst>
      <p:ext uri="{19B8F6BF-5375-455C-9EA6-DF929625EA0E}">
        <p15:presenceInfo xmlns:p15="http://schemas.microsoft.com/office/powerpoint/2012/main" userId="8b3a5368b2fa7af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4.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12D45-99AD-4C89-8780-0CCC812795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C4E03B-D9BC-426A-836D-E6A2103859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83E26E-BFF7-49CF-B487-A165E7F8DE66}"/>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5" name="Footer Placeholder 4">
            <a:extLst>
              <a:ext uri="{FF2B5EF4-FFF2-40B4-BE49-F238E27FC236}">
                <a16:creationId xmlns:a16="http://schemas.microsoft.com/office/drawing/2014/main" id="{50E7E248-BD73-46E1-800D-B9A752FA1A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488AB9-6662-46E9-8A33-71EBFF1B4289}"/>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491484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539DE-87D6-40C6-853F-933D835D75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A72CA2-DEDA-44A6-B429-C430076AB8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BD882E-7181-4590-BE35-00A375903C43}"/>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5" name="Footer Placeholder 4">
            <a:extLst>
              <a:ext uri="{FF2B5EF4-FFF2-40B4-BE49-F238E27FC236}">
                <a16:creationId xmlns:a16="http://schemas.microsoft.com/office/drawing/2014/main" id="{2ADE70F4-722F-49C8-BAAD-8C09FAF45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A4CBD2-81D2-4C11-BAF7-7641BBFC4EA3}"/>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1617132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1BBCC7-CB7B-4D9D-9F3B-A87D6F30BF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993016A-AA09-476A-99A2-3703AE7AC4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9CE6C8-9A5E-4BD0-8302-31883895FF17}"/>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5" name="Footer Placeholder 4">
            <a:extLst>
              <a:ext uri="{FF2B5EF4-FFF2-40B4-BE49-F238E27FC236}">
                <a16:creationId xmlns:a16="http://schemas.microsoft.com/office/drawing/2014/main" id="{F5B916C3-9617-4AC8-8A69-387574720C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4AB042-2E39-4632-B1AF-9046E2F59A78}"/>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2508626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551EB-9872-4951-B92D-FDF196BC1F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3E22EA-8CDD-46C4-9F2A-5A42B13C47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9506C0-CF8F-44D5-8849-23C833325667}"/>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5" name="Footer Placeholder 4">
            <a:extLst>
              <a:ext uri="{FF2B5EF4-FFF2-40B4-BE49-F238E27FC236}">
                <a16:creationId xmlns:a16="http://schemas.microsoft.com/office/drawing/2014/main" id="{EDB79B18-E023-4C57-B70D-8718C90972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4B41CC-FB39-403F-8346-EE490453CD33}"/>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451813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2EEF-0004-4839-B2EB-E242E7B671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41E484-DA27-423E-AB18-C203D8C6B4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57FAB8-9647-4481-8C39-30DF8241A379}"/>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5" name="Footer Placeholder 4">
            <a:extLst>
              <a:ext uri="{FF2B5EF4-FFF2-40B4-BE49-F238E27FC236}">
                <a16:creationId xmlns:a16="http://schemas.microsoft.com/office/drawing/2014/main" id="{CC28CA42-8B64-454A-BB66-8CD5C26BF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96A6D-91B4-484D-B0E9-8EF7A7EC4968}"/>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3304706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59F38-18D9-4F61-93EE-C048068D8D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1CCA42-57FF-426D-8F37-BA6D6C1558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248FF8-43C3-49ED-94F3-64DABC48B03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F38D39-E0D6-44A5-91F3-BFEBD8168EF9}"/>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6" name="Footer Placeholder 5">
            <a:extLst>
              <a:ext uri="{FF2B5EF4-FFF2-40B4-BE49-F238E27FC236}">
                <a16:creationId xmlns:a16="http://schemas.microsoft.com/office/drawing/2014/main" id="{A9BB31B1-F5C0-4C5F-89F7-B49CB9D6FE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D9AC2B-E15F-48C2-95D3-7C46E46D8DA4}"/>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314542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4C494-4A7E-447D-B1D0-C0CC440495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325640-5830-42EF-8D56-A1744E3C8F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3B208B-FECF-4288-B520-33F83BCDAF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A2F196-9CC5-45AC-932F-EDF4B683B2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06DCD3-462D-4FC5-B49B-C98621B137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FE0E72-67BA-4EB1-9E54-E7395DD16FC0}"/>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8" name="Footer Placeholder 7">
            <a:extLst>
              <a:ext uri="{FF2B5EF4-FFF2-40B4-BE49-F238E27FC236}">
                <a16:creationId xmlns:a16="http://schemas.microsoft.com/office/drawing/2014/main" id="{D5FADAE8-D40F-47B0-BA32-450E0141D7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4C9AFDF-3104-4156-9590-B6436D59E6DD}"/>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3014100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21F8C-FB8D-4F10-97E7-B14FB9F14A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AC3F18-4F70-4B79-8E09-14F0740260EF}"/>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4" name="Footer Placeholder 3">
            <a:extLst>
              <a:ext uri="{FF2B5EF4-FFF2-40B4-BE49-F238E27FC236}">
                <a16:creationId xmlns:a16="http://schemas.microsoft.com/office/drawing/2014/main" id="{6600D2C8-B090-4C7C-8DAC-A4E8CB6AEA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55DE6F-1043-47D8-ADF8-5DA2574614E5}"/>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1132678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804FA6-3625-4A0F-ADA6-DF4C8BA3212B}"/>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3" name="Footer Placeholder 2">
            <a:extLst>
              <a:ext uri="{FF2B5EF4-FFF2-40B4-BE49-F238E27FC236}">
                <a16:creationId xmlns:a16="http://schemas.microsoft.com/office/drawing/2014/main" id="{0A27DCB9-2D0A-4979-B353-619D686CE1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0EF089-4595-4262-A7C5-98B8A6ADDD50}"/>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2163599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0C761-D131-4367-B00C-812DB5EA91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8A2C78E-8B3B-4F9D-8C89-3F286FDE25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FEB352-1312-427B-9520-1F2D4DC73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CB9BFF-553C-413D-8B5D-99F3BF2CB3EC}"/>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6" name="Footer Placeholder 5">
            <a:extLst>
              <a:ext uri="{FF2B5EF4-FFF2-40B4-BE49-F238E27FC236}">
                <a16:creationId xmlns:a16="http://schemas.microsoft.com/office/drawing/2014/main" id="{B4E27ED4-07B9-47C1-8385-9EBAF1180E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48BDCD-0A6F-4A9E-8509-1ABBCF0E2D24}"/>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2502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DC6E9-DFEF-4AE2-AE05-CF8C0FA376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FD1E6C-660E-4805-BC72-217C391BED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665306-593F-40BD-93E3-0E4CDA2D61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D1AFAD-B64B-4507-8270-BD2BB6913FA2}"/>
              </a:ext>
            </a:extLst>
          </p:cNvPr>
          <p:cNvSpPr>
            <a:spLocks noGrp="1"/>
          </p:cNvSpPr>
          <p:nvPr>
            <p:ph type="dt" sz="half" idx="10"/>
          </p:nvPr>
        </p:nvSpPr>
        <p:spPr/>
        <p:txBody>
          <a:bodyPr/>
          <a:lstStyle/>
          <a:p>
            <a:fld id="{5F497362-3F17-441F-A532-13D4C63B34F4}" type="datetimeFigureOut">
              <a:rPr lang="en-US" smtClean="0"/>
              <a:t>9/14/2019</a:t>
            </a:fld>
            <a:endParaRPr lang="en-US"/>
          </a:p>
        </p:txBody>
      </p:sp>
      <p:sp>
        <p:nvSpPr>
          <p:cNvPr id="6" name="Footer Placeholder 5">
            <a:extLst>
              <a:ext uri="{FF2B5EF4-FFF2-40B4-BE49-F238E27FC236}">
                <a16:creationId xmlns:a16="http://schemas.microsoft.com/office/drawing/2014/main" id="{596DAFA5-9E92-4B99-B114-0B9E249B40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88299-B01F-498A-94E4-CE6425ECA2A4}"/>
              </a:ext>
            </a:extLst>
          </p:cNvPr>
          <p:cNvSpPr>
            <a:spLocks noGrp="1"/>
          </p:cNvSpPr>
          <p:nvPr>
            <p:ph type="sldNum" sz="quarter" idx="12"/>
          </p:nvPr>
        </p:nvSpPr>
        <p:spPr/>
        <p:txBody>
          <a:bodyPr/>
          <a:lstStyle/>
          <a:p>
            <a:fld id="{4DCF28D8-3A1F-469C-8A8B-290CA4645053}" type="slidenum">
              <a:rPr lang="en-US" smtClean="0"/>
              <a:t>‹#›</a:t>
            </a:fld>
            <a:endParaRPr lang="en-US"/>
          </a:p>
        </p:txBody>
      </p:sp>
    </p:spTree>
    <p:extLst>
      <p:ext uri="{BB962C8B-B14F-4D97-AF65-F5344CB8AC3E}">
        <p14:creationId xmlns:p14="http://schemas.microsoft.com/office/powerpoint/2010/main" val="71186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89DE81-70CD-42E5-AD19-D261EB456F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C54484F-B29F-4594-BF58-78EE5E8EFD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4F1C87-83FC-4190-89C9-71FE0DC09C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97362-3F17-441F-A532-13D4C63B34F4}" type="datetimeFigureOut">
              <a:rPr lang="en-US" smtClean="0"/>
              <a:t>9/14/2019</a:t>
            </a:fld>
            <a:endParaRPr lang="en-US"/>
          </a:p>
        </p:txBody>
      </p:sp>
      <p:sp>
        <p:nvSpPr>
          <p:cNvPr id="5" name="Footer Placeholder 4">
            <a:extLst>
              <a:ext uri="{FF2B5EF4-FFF2-40B4-BE49-F238E27FC236}">
                <a16:creationId xmlns:a16="http://schemas.microsoft.com/office/drawing/2014/main" id="{57246649-C774-4A38-BDA4-B2248ABE90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3F29C5-15CB-479F-8E73-186C45C7B7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CF28D8-3A1F-469C-8A8B-290CA4645053}" type="slidenum">
              <a:rPr lang="en-US" smtClean="0"/>
              <a:t>‹#›</a:t>
            </a:fld>
            <a:endParaRPr lang="en-US"/>
          </a:p>
        </p:txBody>
      </p:sp>
    </p:spTree>
    <p:extLst>
      <p:ext uri="{BB962C8B-B14F-4D97-AF65-F5344CB8AC3E}">
        <p14:creationId xmlns:p14="http://schemas.microsoft.com/office/powerpoint/2010/main" val="24749797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0CE27-59E3-483A-96CD-8BC3636D0EA2}"/>
              </a:ext>
            </a:extLst>
          </p:cNvPr>
          <p:cNvSpPr>
            <a:spLocks noGrp="1"/>
          </p:cNvSpPr>
          <p:nvPr>
            <p:ph type="ctrTitle"/>
          </p:nvPr>
        </p:nvSpPr>
        <p:spPr>
          <a:xfrm>
            <a:off x="1524000" y="1122363"/>
            <a:ext cx="9144000" cy="1019946"/>
          </a:xfrm>
        </p:spPr>
        <p:txBody>
          <a:bodyPr/>
          <a:lstStyle/>
          <a:p>
            <a:r>
              <a:rPr lang="en-US" dirty="0">
                <a:latin typeface="Broadway" panose="04040905080B02020502" pitchFamily="82" charset="0"/>
              </a:rPr>
              <a:t>HARASSMENT  IS…</a:t>
            </a:r>
          </a:p>
        </p:txBody>
      </p:sp>
      <p:sp>
        <p:nvSpPr>
          <p:cNvPr id="3" name="Subtitle 2">
            <a:extLst>
              <a:ext uri="{FF2B5EF4-FFF2-40B4-BE49-F238E27FC236}">
                <a16:creationId xmlns:a16="http://schemas.microsoft.com/office/drawing/2014/main" id="{87FF2462-857E-4536-9362-D565C2989357}"/>
              </a:ext>
            </a:extLst>
          </p:cNvPr>
          <p:cNvSpPr>
            <a:spLocks noGrp="1"/>
          </p:cNvSpPr>
          <p:nvPr>
            <p:ph type="subTitle" idx="1"/>
          </p:nvPr>
        </p:nvSpPr>
        <p:spPr>
          <a:xfrm>
            <a:off x="1524000" y="4494850"/>
            <a:ext cx="9144000" cy="926438"/>
          </a:xfrm>
        </p:spPr>
        <p:txBody>
          <a:bodyPr/>
          <a:lstStyle/>
          <a:p>
            <a:endParaRPr lang="en-US" dirty="0"/>
          </a:p>
        </p:txBody>
      </p:sp>
      <p:pic>
        <p:nvPicPr>
          <p:cNvPr id="1026" name="Picture 2" descr="Image result for pictures of employees at work">
            <a:extLst>
              <a:ext uri="{FF2B5EF4-FFF2-40B4-BE49-F238E27FC236}">
                <a16:creationId xmlns:a16="http://schemas.microsoft.com/office/drawing/2014/main" id="{A1A5E81C-65F9-4870-A3F4-C5DE57FAEA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6811" y="2403566"/>
            <a:ext cx="8072846" cy="41278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7242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5813E4-E982-4710-95AF-D3FDD9F4A66A}"/>
              </a:ext>
            </a:extLst>
          </p:cNvPr>
          <p:cNvSpPr/>
          <p:nvPr/>
        </p:nvSpPr>
        <p:spPr>
          <a:xfrm>
            <a:off x="1862738" y="338435"/>
            <a:ext cx="1202124" cy="400110"/>
          </a:xfrm>
          <a:prstGeom prst="rect">
            <a:avLst/>
          </a:prstGeom>
          <a:noFill/>
        </p:spPr>
        <p:txBody>
          <a:bodyPr wrap="none" lIns="91440" tIns="45720" rIns="91440" bIns="45720">
            <a:spAutoFit/>
          </a:bodyPr>
          <a:lstStyle/>
          <a:p>
            <a:pPr algn="ctr"/>
            <a:r>
              <a:rPr lang="en-US" sz="2000"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Summary</a:t>
            </a:r>
            <a:endParaRPr lang="en-US" sz="20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sp>
        <p:nvSpPr>
          <p:cNvPr id="3" name="TextBox 2">
            <a:extLst>
              <a:ext uri="{FF2B5EF4-FFF2-40B4-BE49-F238E27FC236}">
                <a16:creationId xmlns:a16="http://schemas.microsoft.com/office/drawing/2014/main" id="{9C431FC2-AF57-422C-BB18-C781CBFE5CF1}"/>
              </a:ext>
            </a:extLst>
          </p:cNvPr>
          <p:cNvSpPr txBox="1"/>
          <p:nvPr/>
        </p:nvSpPr>
        <p:spPr>
          <a:xfrm>
            <a:off x="977900" y="1155700"/>
            <a:ext cx="3949700" cy="2308324"/>
          </a:xfrm>
          <a:prstGeom prst="rect">
            <a:avLst/>
          </a:prstGeom>
          <a:noFill/>
        </p:spPr>
        <p:txBody>
          <a:bodyPr wrap="square" rtlCol="0">
            <a:spAutoFit/>
          </a:bodyPr>
          <a:lstStyle/>
          <a:p>
            <a:r>
              <a:rPr lang="en-US" dirty="0"/>
              <a:t>It’s everyone’s responsibility to prevent and eliminate harassment in the workplace.   Here are some examples</a:t>
            </a:r>
          </a:p>
          <a:p>
            <a:pPr marL="285750" indent="-285750">
              <a:buFont typeface="Arial" panose="020B0604020202020204" pitchFamily="34" charset="0"/>
              <a:buChar char="•"/>
            </a:pPr>
            <a:r>
              <a:rPr lang="en-US" dirty="0"/>
              <a:t>Respect each person</a:t>
            </a:r>
          </a:p>
          <a:p>
            <a:pPr marL="285750" indent="-285750">
              <a:buFont typeface="Arial" panose="020B0604020202020204" pitchFamily="34" charset="0"/>
              <a:buChar char="•"/>
            </a:pPr>
            <a:r>
              <a:rPr lang="en-US" dirty="0"/>
              <a:t>Think before you speak</a:t>
            </a:r>
          </a:p>
          <a:p>
            <a:pPr marL="285750" indent="-285750">
              <a:buFont typeface="Arial" panose="020B0604020202020204" pitchFamily="34" charset="0"/>
              <a:buChar char="•"/>
            </a:pPr>
            <a:r>
              <a:rPr lang="en-US" dirty="0"/>
              <a:t>Avoid joking about sensitive topics </a:t>
            </a:r>
          </a:p>
          <a:p>
            <a:pPr marL="285750" indent="-285750">
              <a:buFont typeface="Arial" panose="020B0604020202020204" pitchFamily="34" charset="0"/>
              <a:buChar char="•"/>
            </a:pPr>
            <a:r>
              <a:rPr lang="en-US" dirty="0"/>
              <a:t>Report all incidents of harassment</a:t>
            </a:r>
          </a:p>
          <a:p>
            <a:pPr marL="285750" indent="-285750">
              <a:buFont typeface="Arial" panose="020B0604020202020204" pitchFamily="34" charset="0"/>
              <a:buChar char="•"/>
            </a:pPr>
            <a:r>
              <a:rPr lang="en-US" dirty="0"/>
              <a:t>Apologize if you offend someone</a:t>
            </a:r>
          </a:p>
        </p:txBody>
      </p:sp>
      <p:sp>
        <p:nvSpPr>
          <p:cNvPr id="4" name="Rectangle 3">
            <a:extLst>
              <a:ext uri="{FF2B5EF4-FFF2-40B4-BE49-F238E27FC236}">
                <a16:creationId xmlns:a16="http://schemas.microsoft.com/office/drawing/2014/main" id="{80E96EA2-FAB3-48A7-BC5D-01938D05BA21}"/>
              </a:ext>
            </a:extLst>
          </p:cNvPr>
          <p:cNvSpPr/>
          <p:nvPr/>
        </p:nvSpPr>
        <p:spPr>
          <a:xfrm>
            <a:off x="552515" y="3733800"/>
            <a:ext cx="4489385" cy="646331"/>
          </a:xfrm>
          <a:prstGeom prst="rect">
            <a:avLst/>
          </a:prstGeom>
          <a:noFill/>
        </p:spPr>
        <p:txBody>
          <a:bodyPr wrap="square" lIns="91440" tIns="45720" rIns="91440" bIns="45720">
            <a:spAutoFit/>
          </a:bodyPr>
          <a:lstStyle/>
          <a:p>
            <a:pPr algn="ctr"/>
            <a:r>
              <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If we all do our part, we can eliminate harassment In the work</a:t>
            </a:r>
            <a:r>
              <a:rPr lang="en-US" b="1"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place</a:t>
            </a:r>
            <a:endPar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endParaRPr>
          </a:p>
        </p:txBody>
      </p:sp>
      <p:pic>
        <p:nvPicPr>
          <p:cNvPr id="2050" name="Picture 2" descr="Image result for clipart for workplace harassment">
            <a:extLst>
              <a:ext uri="{FF2B5EF4-FFF2-40B4-BE49-F238E27FC236}">
                <a16:creationId xmlns:a16="http://schemas.microsoft.com/office/drawing/2014/main" id="{1188BFE1-74FE-4ED0-8600-CBAA9AA685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3100" y="1022350"/>
            <a:ext cx="6249988" cy="4591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8930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C473DF-9868-4D56-B9F6-814458377677}"/>
              </a:ext>
            </a:extLst>
          </p:cNvPr>
          <p:cNvSpPr txBox="1"/>
          <p:nvPr/>
        </p:nvSpPr>
        <p:spPr>
          <a:xfrm>
            <a:off x="1370148" y="660559"/>
            <a:ext cx="5005251" cy="341632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What is Harassment?</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Most people recognize that harassment occurs when someone openly bullies, threatens or even terrorizes another person.  However, harassment isn’t always that obvious; it is often subtle in nature.  A behavior doesn’t have to be intentional to be considered harassment.  In fact, most people don’t consciously harass others.  Harassment occurs when people are treated inappropriately or unfairly because they are perceived to be part of a protected group.   </a:t>
            </a:r>
          </a:p>
        </p:txBody>
      </p:sp>
      <p:sp>
        <p:nvSpPr>
          <p:cNvPr id="3" name="TextBox 2">
            <a:extLst>
              <a:ext uri="{FF2B5EF4-FFF2-40B4-BE49-F238E27FC236}">
                <a16:creationId xmlns:a16="http://schemas.microsoft.com/office/drawing/2014/main" id="{6E43A33C-0203-4A77-B6CE-0B55F894B827}"/>
              </a:ext>
            </a:extLst>
          </p:cNvPr>
          <p:cNvSpPr txBox="1"/>
          <p:nvPr/>
        </p:nvSpPr>
        <p:spPr>
          <a:xfrm>
            <a:off x="7543800" y="731520"/>
            <a:ext cx="3594100" cy="2308324"/>
          </a:xfrm>
          <a:prstGeom prst="rect">
            <a:avLst/>
          </a:prstGeom>
          <a:noFill/>
        </p:spPr>
        <p:txBody>
          <a:bodyPr wrap="square" rtlCol="0">
            <a:spAutoFit/>
          </a:bodyPr>
          <a:lstStyle/>
          <a:p>
            <a:r>
              <a:rPr lang="en-US" b="1" u="sng" dirty="0"/>
              <a:t>What are these protected classes:</a:t>
            </a:r>
          </a:p>
          <a:p>
            <a:r>
              <a:rPr lang="en-US" dirty="0"/>
              <a:t>Race, color, religion or creed, national origin or ancestry, age, sex (including pregnancy, sexual orientation or gender identity), disability, genetic information, veteran status</a:t>
            </a:r>
          </a:p>
          <a:p>
            <a:endParaRPr lang="en-US" dirty="0"/>
          </a:p>
        </p:txBody>
      </p:sp>
      <p:pic>
        <p:nvPicPr>
          <p:cNvPr id="2050" name="Picture 2" descr="Image result for pictures of employees at work">
            <a:extLst>
              <a:ext uri="{FF2B5EF4-FFF2-40B4-BE49-F238E27FC236}">
                <a16:creationId xmlns:a16="http://schemas.microsoft.com/office/drawing/2014/main" id="{87C34891-FA77-4F8C-AB2A-813640FC50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799" y="3429000"/>
            <a:ext cx="3328851" cy="25527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59889ED-60DF-43D9-B8FD-86621200D357}"/>
              </a:ext>
            </a:extLst>
          </p:cNvPr>
          <p:cNvSpPr txBox="1"/>
          <p:nvPr/>
        </p:nvSpPr>
        <p:spPr>
          <a:xfrm>
            <a:off x="1319348" y="5080000"/>
            <a:ext cx="3887651" cy="1200329"/>
          </a:xfrm>
          <a:prstGeom prst="rect">
            <a:avLst/>
          </a:prstGeom>
          <a:noFill/>
        </p:spPr>
        <p:txBody>
          <a:bodyPr wrap="square" rtlCol="0">
            <a:spAutoFit/>
          </a:bodyPr>
          <a:lstStyle/>
          <a:p>
            <a:pPr algn="ctr"/>
            <a:r>
              <a:rPr lang="en-US" b="1" dirty="0"/>
              <a:t>Title VII of the Civil Rights Act of 1964</a:t>
            </a:r>
          </a:p>
          <a:p>
            <a:pPr algn="ctr"/>
            <a:r>
              <a:rPr lang="en-US" b="1" dirty="0"/>
              <a:t>Prohibits workplace harassment and discrimination of employees</a:t>
            </a:r>
          </a:p>
          <a:p>
            <a:endParaRPr lang="en-US" dirty="0"/>
          </a:p>
        </p:txBody>
      </p:sp>
    </p:spTree>
    <p:extLst>
      <p:ext uri="{BB962C8B-B14F-4D97-AF65-F5344CB8AC3E}">
        <p14:creationId xmlns:p14="http://schemas.microsoft.com/office/powerpoint/2010/main" val="2036038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C04EE-562B-4430-9DB6-D02525DFE30B}"/>
              </a:ext>
            </a:extLst>
          </p:cNvPr>
          <p:cNvSpPr>
            <a:spLocks noGrp="1"/>
          </p:cNvSpPr>
          <p:nvPr>
            <p:ph type="title"/>
          </p:nvPr>
        </p:nvSpPr>
        <p:spPr/>
        <p:txBody>
          <a:bodyPr/>
          <a:lstStyle/>
          <a:p>
            <a:r>
              <a:rPr lang="en-US" dirty="0"/>
              <a:t>Harassment is about deciding to treat people respectfully or not!</a:t>
            </a:r>
          </a:p>
        </p:txBody>
      </p:sp>
      <p:sp>
        <p:nvSpPr>
          <p:cNvPr id="3" name="Content Placeholder 2">
            <a:extLst>
              <a:ext uri="{FF2B5EF4-FFF2-40B4-BE49-F238E27FC236}">
                <a16:creationId xmlns:a16="http://schemas.microsoft.com/office/drawing/2014/main" id="{478B7EDE-6E74-474F-BE6F-27D01407DB4A}"/>
              </a:ext>
            </a:extLst>
          </p:cNvPr>
          <p:cNvSpPr>
            <a:spLocks noGrp="1"/>
          </p:cNvSpPr>
          <p:nvPr>
            <p:ph sz="half" idx="1"/>
          </p:nvPr>
        </p:nvSpPr>
        <p:spPr/>
        <p:txBody>
          <a:bodyPr>
            <a:normAutofit fontScale="92500" lnSpcReduction="10000"/>
          </a:bodyPr>
          <a:lstStyle/>
          <a:p>
            <a:r>
              <a:rPr lang="en-US" dirty="0"/>
              <a:t>In order for behaviors to be consider harassment, they must create a hostile work environment.   A hostile environment results from behavior that is offensive and on going (pervasive).  Telling one inappropriate joke might not be good common sense, but it is generally not considered harassment.  However if your joke or other actions are offensive enough, you could be reprimanded or even fired. </a:t>
            </a:r>
          </a:p>
        </p:txBody>
      </p:sp>
      <p:sp>
        <p:nvSpPr>
          <p:cNvPr id="4" name="Content Placeholder 3">
            <a:extLst>
              <a:ext uri="{FF2B5EF4-FFF2-40B4-BE49-F238E27FC236}">
                <a16:creationId xmlns:a16="http://schemas.microsoft.com/office/drawing/2014/main" id="{5C8368EF-2B72-4BCD-A8F8-E7B384AC99BA}"/>
              </a:ext>
            </a:extLst>
          </p:cNvPr>
          <p:cNvSpPr>
            <a:spLocks noGrp="1"/>
          </p:cNvSpPr>
          <p:nvPr>
            <p:ph sz="half" idx="2"/>
          </p:nvPr>
        </p:nvSpPr>
        <p:spPr>
          <a:xfrm>
            <a:off x="6172200" y="1270001"/>
            <a:ext cx="5397500" cy="2832099"/>
          </a:xfrm>
        </p:spPr>
        <p:txBody>
          <a:bodyPr>
            <a:noAutofit/>
          </a:bodyPr>
          <a:lstStyle/>
          <a:p>
            <a:r>
              <a:rPr lang="en-US" sz="1600" dirty="0"/>
              <a:t>“Hostile” does not necessarily mean behaving in an angry or violent manner</a:t>
            </a:r>
          </a:p>
          <a:p>
            <a:r>
              <a:rPr lang="en-US" sz="1600" dirty="0"/>
              <a:t>“Hostile” can mean being derogatory or saying or doing things that make another person feel inferior or uncomfortable.</a:t>
            </a:r>
          </a:p>
          <a:p>
            <a:r>
              <a:rPr lang="en-US" sz="1600" dirty="0"/>
              <a:t>Though one insensitive or derogatory comment is not usually considered harassment, this may not be true for highly offensive words or deeds.</a:t>
            </a:r>
          </a:p>
          <a:p>
            <a:r>
              <a:rPr lang="en-US" sz="1600" dirty="0"/>
              <a:t>Behavior is more likely to be deemed harassment when the offender is intentionally trying to make another person feel uncomfortable or intimidated.  </a:t>
            </a:r>
          </a:p>
        </p:txBody>
      </p:sp>
      <p:pic>
        <p:nvPicPr>
          <p:cNvPr id="3076" name="Picture 4" descr="Sexual Harassment at Work Stock Photo - 24249854">
            <a:extLst>
              <a:ext uri="{FF2B5EF4-FFF2-40B4-BE49-F238E27FC236}">
                <a16:creationId xmlns:a16="http://schemas.microsoft.com/office/drawing/2014/main" id="{466E2017-A183-4220-A6A8-2A95D37E60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2874" y="4343399"/>
            <a:ext cx="4860925" cy="2149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6608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E016666-8901-47BA-9BDD-614484CBCFFF}"/>
              </a:ext>
            </a:extLst>
          </p:cNvPr>
          <p:cNvSpPr txBox="1"/>
          <p:nvPr/>
        </p:nvSpPr>
        <p:spPr>
          <a:xfrm>
            <a:off x="660400" y="889000"/>
            <a:ext cx="4991100" cy="3970318"/>
          </a:xfrm>
          <a:prstGeom prst="rect">
            <a:avLst/>
          </a:prstGeom>
          <a:noFill/>
        </p:spPr>
        <p:txBody>
          <a:bodyPr wrap="square" rtlCol="0">
            <a:spAutoFit/>
          </a:bodyPr>
          <a:lstStyle/>
          <a:p>
            <a:r>
              <a:rPr lang="en-US" dirty="0"/>
              <a:t>REASONABLE PERSON STANDARD</a:t>
            </a:r>
          </a:p>
          <a:p>
            <a:endParaRPr lang="en-US" dirty="0"/>
          </a:p>
          <a:p>
            <a:r>
              <a:rPr lang="en-US" dirty="0"/>
              <a:t>While most people would never knowing harass another person, that doesn’t get them entirely off the hook.  We all need to be especially careful about how others might perceive our actions or comments.  What may not seem like harassment to one person could be offensive and demeaning to another.   So who determines whether or not a behavior is harassment?   The courts have ruled that the perception of the victim takes precedence over the intention of the accused.  Since perception is what counts, it is important to determine if the perception is reasonable.  </a:t>
            </a:r>
          </a:p>
        </p:txBody>
      </p:sp>
      <p:pic>
        <p:nvPicPr>
          <p:cNvPr id="4098" name="Picture 2" descr="Sad Teenage Girl Feeling Left Out By Friends Stock Photo - 85007653">
            <a:extLst>
              <a:ext uri="{FF2B5EF4-FFF2-40B4-BE49-F238E27FC236}">
                <a16:creationId xmlns:a16="http://schemas.microsoft.com/office/drawing/2014/main" id="{AC9DA351-18AE-4571-A461-9680B6BFC1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5275" y="298450"/>
            <a:ext cx="4286250" cy="28575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2F3065A-A9D6-4A28-9EA8-396AD1BAE02E}"/>
              </a:ext>
            </a:extLst>
          </p:cNvPr>
          <p:cNvSpPr txBox="1"/>
          <p:nvPr/>
        </p:nvSpPr>
        <p:spPr>
          <a:xfrm>
            <a:off x="6645275" y="3937000"/>
            <a:ext cx="4286250" cy="2031325"/>
          </a:xfrm>
          <a:prstGeom prst="rect">
            <a:avLst/>
          </a:prstGeom>
          <a:noFill/>
        </p:spPr>
        <p:txBody>
          <a:bodyPr wrap="square" rtlCol="0">
            <a:spAutoFit/>
          </a:bodyPr>
          <a:lstStyle/>
          <a:p>
            <a:r>
              <a:rPr lang="en-US" dirty="0"/>
              <a:t>A person may not intend his or her comments or actions to harass, but if those actions had the reasonable effect of making another feel uncomfortable, humiliated, embarrassed, or unsafe in his or her working environment, a court could rule that the actions constitute harassment. </a:t>
            </a:r>
          </a:p>
        </p:txBody>
      </p:sp>
      <p:sp>
        <p:nvSpPr>
          <p:cNvPr id="4" name="TextBox 3">
            <a:extLst>
              <a:ext uri="{FF2B5EF4-FFF2-40B4-BE49-F238E27FC236}">
                <a16:creationId xmlns:a16="http://schemas.microsoft.com/office/drawing/2014/main" id="{EEABEC87-1858-433E-A8BA-84A578D76A11}"/>
              </a:ext>
            </a:extLst>
          </p:cNvPr>
          <p:cNvSpPr txBox="1"/>
          <p:nvPr/>
        </p:nvSpPr>
        <p:spPr>
          <a:xfrm>
            <a:off x="660400" y="5067300"/>
            <a:ext cx="4775200" cy="1477328"/>
          </a:xfrm>
          <a:prstGeom prst="rect">
            <a:avLst/>
          </a:prstGeom>
          <a:noFill/>
        </p:spPr>
        <p:txBody>
          <a:bodyPr wrap="square" rtlCol="0">
            <a:spAutoFit/>
          </a:bodyPr>
          <a:lstStyle/>
          <a:p>
            <a:r>
              <a:rPr lang="en-US" dirty="0"/>
              <a:t>To evaluate the reasonableness of a person’s perception ask:</a:t>
            </a:r>
          </a:p>
          <a:p>
            <a:pPr marL="285750" indent="-285750">
              <a:buFont typeface="Arial" panose="020B0604020202020204" pitchFamily="34" charset="0"/>
              <a:buChar char="•"/>
            </a:pPr>
            <a:r>
              <a:rPr lang="en-US" dirty="0"/>
              <a:t>Would a reasonable person consider the behavior out of bounds?</a:t>
            </a:r>
          </a:p>
          <a:p>
            <a:pPr marL="285750" indent="-285750">
              <a:buFont typeface="Arial" panose="020B0604020202020204" pitchFamily="34" charset="0"/>
              <a:buChar char="•"/>
            </a:pPr>
            <a:r>
              <a:rPr lang="en-US" dirty="0"/>
              <a:t>Does the attention interfere with work?</a:t>
            </a:r>
          </a:p>
        </p:txBody>
      </p:sp>
    </p:spTree>
    <p:extLst>
      <p:ext uri="{BB962C8B-B14F-4D97-AF65-F5344CB8AC3E}">
        <p14:creationId xmlns:p14="http://schemas.microsoft.com/office/powerpoint/2010/main" val="118023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522551-394E-47AE-BFE3-83F226026A1D}"/>
              </a:ext>
            </a:extLst>
          </p:cNvPr>
          <p:cNvSpPr txBox="1"/>
          <p:nvPr/>
        </p:nvSpPr>
        <p:spPr>
          <a:xfrm>
            <a:off x="476518" y="528034"/>
            <a:ext cx="4108361" cy="1200329"/>
          </a:xfrm>
          <a:prstGeom prst="rect">
            <a:avLst/>
          </a:prstGeom>
          <a:noFill/>
        </p:spPr>
        <p:txBody>
          <a:bodyPr wrap="square" rtlCol="0">
            <a:spAutoFit/>
          </a:bodyPr>
          <a:lstStyle/>
          <a:p>
            <a:r>
              <a:rPr lang="en-US" dirty="0"/>
              <a:t>Harassment is costly to all involved.  First, there is the large expense of dealing with a lawsuit. But even if there is no legal action taken, the expense is still high.</a:t>
            </a:r>
          </a:p>
        </p:txBody>
      </p:sp>
      <p:sp>
        <p:nvSpPr>
          <p:cNvPr id="3" name="TextBox 2">
            <a:extLst>
              <a:ext uri="{FF2B5EF4-FFF2-40B4-BE49-F238E27FC236}">
                <a16:creationId xmlns:a16="http://schemas.microsoft.com/office/drawing/2014/main" id="{5B1B005B-8CE4-457C-A445-FA4F1461205B}"/>
              </a:ext>
            </a:extLst>
          </p:cNvPr>
          <p:cNvSpPr txBox="1"/>
          <p:nvPr/>
        </p:nvSpPr>
        <p:spPr>
          <a:xfrm>
            <a:off x="5460642" y="759854"/>
            <a:ext cx="5962919" cy="1754326"/>
          </a:xfrm>
          <a:prstGeom prst="rect">
            <a:avLst/>
          </a:prstGeom>
          <a:noFill/>
        </p:spPr>
        <p:txBody>
          <a:bodyPr wrap="square" rtlCol="0">
            <a:spAutoFit/>
          </a:bodyPr>
          <a:lstStyle/>
          <a:p>
            <a:r>
              <a:rPr lang="en-US" b="1" u="sng" dirty="0"/>
              <a:t>The Victim Often Feels</a:t>
            </a:r>
            <a:r>
              <a:rPr lang="en-US" dirty="0"/>
              <a:t>	</a:t>
            </a:r>
            <a:r>
              <a:rPr lang="en-US" b="1" u="sng" dirty="0"/>
              <a:t> Ask yourself</a:t>
            </a:r>
          </a:p>
          <a:p>
            <a:pPr marL="285750" indent="-285750">
              <a:buFont typeface="Arial" panose="020B0604020202020204" pitchFamily="34" charset="0"/>
              <a:buChar char="•"/>
            </a:pPr>
            <a:r>
              <a:rPr lang="en-US" dirty="0"/>
              <a:t>Pain			Have I ever felt different from</a:t>
            </a:r>
          </a:p>
          <a:p>
            <a:pPr marL="285750" indent="-285750">
              <a:buFont typeface="Arial" panose="020B0604020202020204" pitchFamily="34" charset="0"/>
              <a:buChar char="•"/>
            </a:pPr>
            <a:r>
              <a:rPr lang="en-US" dirty="0"/>
              <a:t>Isolation		the people around me?	</a:t>
            </a:r>
          </a:p>
          <a:p>
            <a:pPr marL="285750" indent="-285750">
              <a:buFont typeface="Arial" panose="020B0604020202020204" pitchFamily="34" charset="0"/>
              <a:buChar char="•"/>
            </a:pPr>
            <a:r>
              <a:rPr lang="en-US" dirty="0"/>
              <a:t>Fear			What was that like?</a:t>
            </a:r>
          </a:p>
          <a:p>
            <a:pPr marL="285750" indent="-285750">
              <a:buFont typeface="Arial" panose="020B0604020202020204" pitchFamily="34" charset="0"/>
              <a:buChar char="•"/>
            </a:pPr>
            <a:r>
              <a:rPr lang="en-US" dirty="0"/>
              <a:t>Frustration		How did these feeling impact 			my ability to work? </a:t>
            </a:r>
          </a:p>
        </p:txBody>
      </p:sp>
      <p:pic>
        <p:nvPicPr>
          <p:cNvPr id="5122" name="Picture 2" descr="Horizontal view of victim of workplace bullying Stock Photo - 35821986">
            <a:extLst>
              <a:ext uri="{FF2B5EF4-FFF2-40B4-BE49-F238E27FC236}">
                <a16:creationId xmlns:a16="http://schemas.microsoft.com/office/drawing/2014/main" id="{1DEE39BE-61F8-406E-87DD-5038C69827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573" y="2000250"/>
            <a:ext cx="4286250" cy="375660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3D99768-0BDD-4039-B8BC-7B29DC75AE25}"/>
              </a:ext>
            </a:extLst>
          </p:cNvPr>
          <p:cNvSpPr txBox="1"/>
          <p:nvPr/>
        </p:nvSpPr>
        <p:spPr>
          <a:xfrm>
            <a:off x="5293216" y="2962141"/>
            <a:ext cx="5962919" cy="3139321"/>
          </a:xfrm>
          <a:prstGeom prst="rect">
            <a:avLst/>
          </a:prstGeom>
          <a:noFill/>
        </p:spPr>
        <p:txBody>
          <a:bodyPr wrap="square" rtlCol="0">
            <a:spAutoFit/>
          </a:bodyPr>
          <a:lstStyle/>
          <a:p>
            <a:r>
              <a:rPr lang="en-US" b="1" u="sng" dirty="0"/>
              <a:t>The Company may experience</a:t>
            </a:r>
          </a:p>
          <a:p>
            <a:pPr marL="285750" indent="-285750">
              <a:buFont typeface="Arial" panose="020B0604020202020204" pitchFamily="34" charset="0"/>
              <a:buChar char="•"/>
            </a:pPr>
            <a:r>
              <a:rPr lang="en-US" dirty="0"/>
              <a:t>Decreases in production</a:t>
            </a:r>
          </a:p>
          <a:p>
            <a:pPr marL="285750" indent="-285750">
              <a:buFont typeface="Arial" panose="020B0604020202020204" pitchFamily="34" charset="0"/>
              <a:buChar char="•"/>
            </a:pPr>
            <a:r>
              <a:rPr lang="en-US" dirty="0"/>
              <a:t>Lowered morale</a:t>
            </a:r>
          </a:p>
          <a:p>
            <a:pPr marL="285750" indent="-285750">
              <a:buFont typeface="Arial" panose="020B0604020202020204" pitchFamily="34" charset="0"/>
              <a:buChar char="•"/>
            </a:pPr>
            <a:r>
              <a:rPr lang="en-US" dirty="0"/>
              <a:t>Increases in employee turnover</a:t>
            </a:r>
          </a:p>
          <a:p>
            <a:pPr marL="285750" indent="-285750">
              <a:buFont typeface="Arial" panose="020B0604020202020204" pitchFamily="34" charset="0"/>
              <a:buChar char="•"/>
            </a:pPr>
            <a:r>
              <a:rPr lang="en-US" dirty="0"/>
              <a:t>Loss of credibility in the community</a:t>
            </a:r>
          </a:p>
          <a:p>
            <a:pPr marL="285750" indent="-285750">
              <a:buFont typeface="Arial" panose="020B0604020202020204" pitchFamily="34" charset="0"/>
              <a:buChar char="•"/>
            </a:pPr>
            <a:endParaRPr lang="en-US" dirty="0"/>
          </a:p>
          <a:p>
            <a:r>
              <a:rPr lang="en-US" dirty="0"/>
              <a:t>These costs are hard to measure but they definitely affect the bottom line.  The US Department of Labor has estimated that American businesses lose about $1 Billion annually in absenteeism, low morale and new employee training and replacement costs as a result of harassment.</a:t>
            </a:r>
          </a:p>
        </p:txBody>
      </p:sp>
    </p:spTree>
    <p:extLst>
      <p:ext uri="{BB962C8B-B14F-4D97-AF65-F5344CB8AC3E}">
        <p14:creationId xmlns:p14="http://schemas.microsoft.com/office/powerpoint/2010/main" val="40846060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64C3EC-2D8A-4489-ACF2-D809CF4B06AC}"/>
              </a:ext>
            </a:extLst>
          </p:cNvPr>
          <p:cNvSpPr txBox="1"/>
          <p:nvPr/>
        </p:nvSpPr>
        <p:spPr>
          <a:xfrm>
            <a:off x="220372" y="1044434"/>
            <a:ext cx="11359166" cy="5909310"/>
          </a:xfrm>
          <a:prstGeom prst="rect">
            <a:avLst/>
          </a:prstGeom>
          <a:noFill/>
        </p:spPr>
        <p:txBody>
          <a:bodyPr wrap="square" rtlCol="0">
            <a:spAutoFit/>
          </a:bodyPr>
          <a:lstStyle/>
          <a:p>
            <a:r>
              <a:rPr lang="en-US" dirty="0"/>
              <a:t>Harassment is about respect.  In every workplace, people should fee safe to contribute and be respected for the work they do.  The key to preventing harassment is to understand what it is and how it affects others.  The following guidelines are for helping prevent harassment in your workplace.</a:t>
            </a:r>
          </a:p>
          <a:p>
            <a:endParaRPr lang="en-US" dirty="0"/>
          </a:p>
          <a:p>
            <a:pPr marL="285750" indent="-285750">
              <a:buFont typeface="Arial" panose="020B0604020202020204" pitchFamily="34" charset="0"/>
              <a:buChar char="•"/>
            </a:pPr>
            <a:r>
              <a:rPr lang="en-US" dirty="0"/>
              <a:t>Demonstrate respect for co-workers.</a:t>
            </a:r>
          </a:p>
          <a:p>
            <a:pPr marL="285750" indent="-285750">
              <a:buFont typeface="Arial" panose="020B0604020202020204" pitchFamily="34" charset="0"/>
              <a:buChar char="•"/>
            </a:pPr>
            <a:r>
              <a:rPr lang="en-US" dirty="0"/>
              <a:t>Focus on an individuals ability to contribute, not his or her personality.</a:t>
            </a:r>
          </a:p>
          <a:p>
            <a:pPr marL="285750" indent="-285750">
              <a:buFont typeface="Arial" panose="020B0604020202020204" pitchFamily="34" charset="0"/>
              <a:buChar char="•"/>
            </a:pPr>
            <a:r>
              <a:rPr lang="en-US" dirty="0"/>
              <a:t>Honor a person’s right to do his or her job.</a:t>
            </a:r>
          </a:p>
          <a:p>
            <a:pPr marL="285750" indent="-285750">
              <a:buFont typeface="Arial" panose="020B0604020202020204" pitchFamily="34" charset="0"/>
              <a:buChar char="•"/>
            </a:pPr>
            <a:r>
              <a:rPr lang="en-US" dirty="0"/>
              <a:t>Think before you speak.</a:t>
            </a:r>
          </a:p>
          <a:p>
            <a:pPr marL="285750" indent="-285750">
              <a:buFont typeface="Arial" panose="020B0604020202020204" pitchFamily="34" charset="0"/>
              <a:buChar char="•"/>
            </a:pPr>
            <a:r>
              <a:rPr lang="en-US" dirty="0"/>
              <a:t>Be careful with jokes in the workplace.  Avoid off-color humor.</a:t>
            </a:r>
          </a:p>
          <a:p>
            <a:pPr marL="285750" indent="-285750">
              <a:buFont typeface="Arial" panose="020B0604020202020204" pitchFamily="34" charset="0"/>
              <a:buChar char="•"/>
            </a:pPr>
            <a:r>
              <a:rPr lang="en-US" dirty="0"/>
              <a:t>Consider how a third party might perceive your actions or behavior.</a:t>
            </a:r>
          </a:p>
          <a:p>
            <a:pPr marL="285750" indent="-285750">
              <a:buFont typeface="Arial" panose="020B0604020202020204" pitchFamily="34" charset="0"/>
              <a:buChar char="•"/>
            </a:pPr>
            <a:r>
              <a:rPr lang="en-US" dirty="0"/>
              <a:t>Don’t let per pressure influence you to say or do things you wouldn’t normally do.</a:t>
            </a:r>
          </a:p>
          <a:p>
            <a:pPr marL="285750" indent="-285750">
              <a:buFont typeface="Arial" panose="020B0604020202020204" pitchFamily="34" charset="0"/>
              <a:buChar char="•"/>
            </a:pPr>
            <a:r>
              <a:rPr lang="en-US" dirty="0"/>
              <a:t>Comments that are appropriate at home or in another social setting may not be appropriate at work.</a:t>
            </a:r>
          </a:p>
          <a:p>
            <a:pPr marL="285750" indent="-285750">
              <a:buFont typeface="Arial" panose="020B0604020202020204" pitchFamily="34" charset="0"/>
              <a:buChar char="•"/>
            </a:pPr>
            <a:r>
              <a:rPr lang="en-US" dirty="0"/>
              <a:t>Think about the potential effects of your actions on others.</a:t>
            </a:r>
          </a:p>
          <a:p>
            <a:pPr marL="285750" indent="-285750">
              <a:buFont typeface="Arial" panose="020B0604020202020204" pitchFamily="34" charset="0"/>
              <a:buChar char="•"/>
            </a:pPr>
            <a:endParaRPr lang="en-US" dirty="0"/>
          </a:p>
          <a:p>
            <a:r>
              <a:rPr lang="en-US" b="1" u="sng" dirty="0">
                <a:effectLst>
                  <a:outerShdw blurRad="38100" dist="38100" dir="2700000" algn="tl">
                    <a:srgbClr val="000000">
                      <a:alpha val="43137"/>
                    </a:srgbClr>
                  </a:outerShdw>
                </a:effectLst>
              </a:rPr>
              <a:t>If you are feeling harassed:</a:t>
            </a:r>
          </a:p>
          <a:p>
            <a:r>
              <a:rPr lang="en-US" dirty="0"/>
              <a:t>If you are offended by someone’s comments or actions you have a responsibly to do something about it.  </a:t>
            </a:r>
          </a:p>
          <a:p>
            <a:pPr marL="285750" indent="-285750">
              <a:buFont typeface="Arial" panose="020B0604020202020204" pitchFamily="34" charset="0"/>
              <a:buChar char="•"/>
            </a:pPr>
            <a:r>
              <a:rPr lang="en-US" dirty="0"/>
              <a:t>Talk to the offender.  Tell him/her the specific behaviors that bothered you and ask him to stop</a:t>
            </a:r>
          </a:p>
          <a:p>
            <a:pPr marL="285750" indent="-285750">
              <a:buFont typeface="Arial" panose="020B0604020202020204" pitchFamily="34" charset="0"/>
              <a:buChar char="•"/>
            </a:pPr>
            <a:r>
              <a:rPr lang="en-US" dirty="0"/>
              <a:t>If the behavior continues, or if you don’t feel comfortable approaching the person, talk to your HR Manager</a:t>
            </a:r>
          </a:p>
          <a:p>
            <a:pPr marL="285750" indent="-285750">
              <a:buFont typeface="Arial" panose="020B0604020202020204" pitchFamily="34" charset="0"/>
              <a:buChar char="•"/>
            </a:pPr>
            <a:r>
              <a:rPr lang="en-US" dirty="0"/>
              <a:t>Follow your company guidelines for reporting harassment. </a:t>
            </a:r>
          </a:p>
          <a:p>
            <a:endParaRPr lang="en-US" dirty="0"/>
          </a:p>
          <a:p>
            <a:pPr marL="285750" indent="-285750">
              <a:buFont typeface="Arial" panose="020B0604020202020204" pitchFamily="34" charset="0"/>
              <a:buChar char="•"/>
            </a:pPr>
            <a:endParaRPr lang="en-US" dirty="0"/>
          </a:p>
        </p:txBody>
      </p:sp>
      <p:sp>
        <p:nvSpPr>
          <p:cNvPr id="4" name="Rectangle 3">
            <a:extLst>
              <a:ext uri="{FF2B5EF4-FFF2-40B4-BE49-F238E27FC236}">
                <a16:creationId xmlns:a16="http://schemas.microsoft.com/office/drawing/2014/main" id="{0F9A19C7-33D8-48E8-A568-52C3CACDA340}"/>
              </a:ext>
            </a:extLst>
          </p:cNvPr>
          <p:cNvSpPr/>
          <p:nvPr/>
        </p:nvSpPr>
        <p:spPr>
          <a:xfrm>
            <a:off x="321972" y="121104"/>
            <a:ext cx="7877028"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If you are Feeling Harassed</a:t>
            </a:r>
          </a:p>
        </p:txBody>
      </p:sp>
    </p:spTree>
    <p:extLst>
      <p:ext uri="{BB962C8B-B14F-4D97-AF65-F5344CB8AC3E}">
        <p14:creationId xmlns:p14="http://schemas.microsoft.com/office/powerpoint/2010/main" val="1803729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63E0A-8314-46E7-B3E5-285F14116FBC}"/>
              </a:ext>
            </a:extLst>
          </p:cNvPr>
          <p:cNvSpPr/>
          <p:nvPr/>
        </p:nvSpPr>
        <p:spPr>
          <a:xfrm>
            <a:off x="154648" y="265716"/>
            <a:ext cx="4041492" cy="369332"/>
          </a:xfrm>
          <a:prstGeom prst="rect">
            <a:avLst/>
          </a:prstGeom>
        </p:spPr>
        <p:txBody>
          <a:bodyPr wrap="none">
            <a:spAutoFit/>
          </a:bodyPr>
          <a:lstStyle/>
          <a:p>
            <a:pPr algn="ctr"/>
            <a:r>
              <a:rPr lang="en-US"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If you think you have offended someone</a:t>
            </a:r>
          </a:p>
        </p:txBody>
      </p:sp>
      <p:sp>
        <p:nvSpPr>
          <p:cNvPr id="4" name="TextBox 3">
            <a:extLst>
              <a:ext uri="{FF2B5EF4-FFF2-40B4-BE49-F238E27FC236}">
                <a16:creationId xmlns:a16="http://schemas.microsoft.com/office/drawing/2014/main" id="{45EBAF96-D844-47B6-B562-6D21A004D9F8}"/>
              </a:ext>
            </a:extLst>
          </p:cNvPr>
          <p:cNvSpPr txBox="1"/>
          <p:nvPr/>
        </p:nvSpPr>
        <p:spPr>
          <a:xfrm>
            <a:off x="154648" y="798489"/>
            <a:ext cx="5035538" cy="2585323"/>
          </a:xfrm>
          <a:prstGeom prst="rect">
            <a:avLst/>
          </a:prstGeom>
          <a:noFill/>
        </p:spPr>
        <p:txBody>
          <a:bodyPr wrap="square" rtlCol="0">
            <a:spAutoFit/>
          </a:bodyPr>
          <a:lstStyle/>
          <a:p>
            <a:r>
              <a:rPr lang="en-US" dirty="0"/>
              <a:t>Figuring out what constitutes offensive or harassing behavior isn’t easy these days.  In general, you should stick to the motto “Better safe than sorry.”</a:t>
            </a:r>
          </a:p>
          <a:p>
            <a:r>
              <a:rPr lang="en-US" dirty="0"/>
              <a:t>If you think a comment or action could be taken the wrong way, don’t say it.  If someone appears to be offended by something you have said or done, follow these two simple steps:</a:t>
            </a:r>
          </a:p>
          <a:p>
            <a:pPr marL="285750" indent="-285750">
              <a:buFont typeface="Arial" panose="020B0604020202020204" pitchFamily="34" charset="0"/>
              <a:buChar char="•"/>
            </a:pPr>
            <a:r>
              <a:rPr lang="en-US" dirty="0"/>
              <a:t> Apologize to the person you may have offended</a:t>
            </a:r>
          </a:p>
          <a:p>
            <a:pPr marL="285750" indent="-285750">
              <a:buFont typeface="Arial" panose="020B0604020202020204" pitchFamily="34" charset="0"/>
              <a:buChar char="•"/>
            </a:pPr>
            <a:r>
              <a:rPr lang="en-US" dirty="0"/>
              <a:t> Be careful not to repeat the behavior.</a:t>
            </a:r>
          </a:p>
        </p:txBody>
      </p:sp>
      <p:sp>
        <p:nvSpPr>
          <p:cNvPr id="5" name="Rectangle 4">
            <a:extLst>
              <a:ext uri="{FF2B5EF4-FFF2-40B4-BE49-F238E27FC236}">
                <a16:creationId xmlns:a16="http://schemas.microsoft.com/office/drawing/2014/main" id="{092D27C7-44CC-4099-95B0-3FF0D0862120}"/>
              </a:ext>
            </a:extLst>
          </p:cNvPr>
          <p:cNvSpPr/>
          <p:nvPr/>
        </p:nvSpPr>
        <p:spPr>
          <a:xfrm>
            <a:off x="154648" y="3474189"/>
            <a:ext cx="3052191" cy="1200329"/>
          </a:xfrm>
          <a:prstGeom prst="rect">
            <a:avLst/>
          </a:prstGeom>
          <a:noFill/>
        </p:spPr>
        <p:txBody>
          <a:bodyPr wrap="square" lIns="91440" tIns="45720" rIns="91440" bIns="45720">
            <a:spAutoFit/>
          </a:bodyPr>
          <a:lstStyle/>
          <a:p>
            <a:pPr algn="ctr"/>
            <a:r>
              <a:rPr lang="en-US"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If you witness harassment</a:t>
            </a:r>
          </a:p>
          <a:p>
            <a:pPr algn="ctr"/>
            <a:endParaRPr lang="en-U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6" name="TextBox 5">
            <a:extLst>
              <a:ext uri="{FF2B5EF4-FFF2-40B4-BE49-F238E27FC236}">
                <a16:creationId xmlns:a16="http://schemas.microsoft.com/office/drawing/2014/main" id="{EC83D1BD-DBB9-43A3-A584-369178976678}"/>
              </a:ext>
            </a:extLst>
          </p:cNvPr>
          <p:cNvSpPr txBox="1"/>
          <p:nvPr/>
        </p:nvSpPr>
        <p:spPr>
          <a:xfrm>
            <a:off x="268185" y="3856318"/>
            <a:ext cx="3927955" cy="2585323"/>
          </a:xfrm>
          <a:prstGeom prst="rect">
            <a:avLst/>
          </a:prstGeom>
          <a:noFill/>
        </p:spPr>
        <p:txBody>
          <a:bodyPr wrap="square" rtlCol="0">
            <a:spAutoFit/>
          </a:bodyPr>
          <a:lstStyle/>
          <a:p>
            <a:r>
              <a:rPr lang="en-US" dirty="0"/>
              <a:t>Being a third party witness to harassment can be terribly uncomfortable.  If you witness harassment:</a:t>
            </a:r>
          </a:p>
          <a:p>
            <a:pPr marL="285750" indent="-285750">
              <a:buFont typeface="Arial" panose="020B0604020202020204" pitchFamily="34" charset="0"/>
              <a:buChar char="•"/>
            </a:pPr>
            <a:r>
              <a:rPr lang="en-US" dirty="0"/>
              <a:t>Address your concern with the offender if possible</a:t>
            </a:r>
          </a:p>
          <a:p>
            <a:pPr marL="285750" indent="-285750">
              <a:buFont typeface="Arial" panose="020B0604020202020204" pitchFamily="34" charset="0"/>
              <a:buChar char="•"/>
            </a:pPr>
            <a:r>
              <a:rPr lang="en-US" dirty="0"/>
              <a:t>Follow company policies and procedures for reporting harassing behavior.</a:t>
            </a:r>
          </a:p>
        </p:txBody>
      </p:sp>
      <p:sp>
        <p:nvSpPr>
          <p:cNvPr id="7" name="Rectangle 6">
            <a:extLst>
              <a:ext uri="{FF2B5EF4-FFF2-40B4-BE49-F238E27FC236}">
                <a16:creationId xmlns:a16="http://schemas.microsoft.com/office/drawing/2014/main" id="{2A6C6C6B-FF0E-44EB-9F77-76702C7F862C}"/>
              </a:ext>
            </a:extLst>
          </p:cNvPr>
          <p:cNvSpPr/>
          <p:nvPr/>
        </p:nvSpPr>
        <p:spPr>
          <a:xfrm>
            <a:off x="7001816" y="265716"/>
            <a:ext cx="4898264" cy="923330"/>
          </a:xfrm>
          <a:prstGeom prst="rect">
            <a:avLst/>
          </a:prstGeom>
          <a:noFill/>
        </p:spPr>
        <p:txBody>
          <a:bodyPr wrap="square" lIns="91440" tIns="45720" rIns="91440" bIns="45720">
            <a:spAutoFit/>
          </a:bodyPr>
          <a:lstStyle/>
          <a:p>
            <a:pPr algn="ctr"/>
            <a:r>
              <a:rPr lang="en-US"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If you choose to address your concern directly with the offender and he or she is unaware of the offensive behavior:</a:t>
            </a:r>
            <a:endParaRPr lang="en-US"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8" name="TextBox 7">
            <a:extLst>
              <a:ext uri="{FF2B5EF4-FFF2-40B4-BE49-F238E27FC236}">
                <a16:creationId xmlns:a16="http://schemas.microsoft.com/office/drawing/2014/main" id="{CFFB77D8-C7D2-4EDF-B39D-6C74A4D5D71D}"/>
              </a:ext>
            </a:extLst>
          </p:cNvPr>
          <p:cNvSpPr txBox="1"/>
          <p:nvPr/>
        </p:nvSpPr>
        <p:spPr>
          <a:xfrm>
            <a:off x="7289442" y="1493949"/>
            <a:ext cx="4275786" cy="2031325"/>
          </a:xfrm>
          <a:prstGeom prst="rect">
            <a:avLst/>
          </a:prstGeom>
          <a:noFill/>
        </p:spPr>
        <p:txBody>
          <a:bodyPr wrap="square" rtlCol="0">
            <a:spAutoFit/>
          </a:bodyPr>
          <a:lstStyle/>
          <a:p>
            <a:pPr marL="285750" indent="-285750">
              <a:buFont typeface="Arial" panose="020B0604020202020204" pitchFamily="34" charset="0"/>
              <a:buChar char="•"/>
            </a:pPr>
            <a:r>
              <a:rPr lang="en-US" dirty="0"/>
              <a:t>Remember that each of us reacts and interacts through our own biases</a:t>
            </a:r>
          </a:p>
          <a:p>
            <a:pPr marL="285750" indent="-285750">
              <a:buFont typeface="Arial" panose="020B0604020202020204" pitchFamily="34" charset="0"/>
              <a:buChar char="•"/>
            </a:pPr>
            <a:r>
              <a:rPr lang="en-US" dirty="0"/>
              <a:t>Help the person to understand how his or her behavior can be interpreted as harassment</a:t>
            </a:r>
          </a:p>
          <a:p>
            <a:pPr marL="285750" indent="-285750">
              <a:buFont typeface="Arial" panose="020B0604020202020204" pitchFamily="34" charset="0"/>
              <a:buChar char="•"/>
            </a:pPr>
            <a:r>
              <a:rPr lang="en-US" dirty="0"/>
              <a:t>Refer the person to organizations or community resources for counseling.</a:t>
            </a:r>
          </a:p>
        </p:txBody>
      </p:sp>
      <p:sp>
        <p:nvSpPr>
          <p:cNvPr id="9" name="Rectangle 8">
            <a:extLst>
              <a:ext uri="{FF2B5EF4-FFF2-40B4-BE49-F238E27FC236}">
                <a16:creationId xmlns:a16="http://schemas.microsoft.com/office/drawing/2014/main" id="{D919E8B1-A835-4B4F-B9DF-177ACD9DDC31}"/>
              </a:ext>
            </a:extLst>
          </p:cNvPr>
          <p:cNvSpPr/>
          <p:nvPr/>
        </p:nvSpPr>
        <p:spPr>
          <a:xfrm>
            <a:off x="8727611" y="3651469"/>
            <a:ext cx="1347934" cy="369332"/>
          </a:xfrm>
          <a:prstGeom prst="rect">
            <a:avLst/>
          </a:prstGeom>
          <a:noFill/>
        </p:spPr>
        <p:txBody>
          <a:bodyPr wrap="none" lIns="91440" tIns="45720" rIns="91440" bIns="45720">
            <a:spAutoFit/>
          </a:bodyPr>
          <a:lstStyle/>
          <a:p>
            <a:pPr algn="ctr"/>
            <a:r>
              <a:rPr lang="en-US"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Ask yourself</a:t>
            </a:r>
            <a:endParaRPr lang="en-US"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10" name="TextBox 9">
            <a:extLst>
              <a:ext uri="{FF2B5EF4-FFF2-40B4-BE49-F238E27FC236}">
                <a16:creationId xmlns:a16="http://schemas.microsoft.com/office/drawing/2014/main" id="{C199F5DE-4DB3-4DD6-83E3-052057C73D6F}"/>
              </a:ext>
            </a:extLst>
          </p:cNvPr>
          <p:cNvSpPr txBox="1"/>
          <p:nvPr/>
        </p:nvSpPr>
        <p:spPr>
          <a:xfrm>
            <a:off x="6903076" y="4146997"/>
            <a:ext cx="4997004" cy="1200329"/>
          </a:xfrm>
          <a:prstGeom prst="rect">
            <a:avLst/>
          </a:prstGeom>
          <a:noFill/>
        </p:spPr>
        <p:txBody>
          <a:bodyPr wrap="square" rtlCol="0">
            <a:spAutoFit/>
          </a:bodyPr>
          <a:lstStyle/>
          <a:p>
            <a:pPr marL="285750" indent="-285750">
              <a:buFont typeface="Arial" panose="020B0604020202020204" pitchFamily="34" charset="0"/>
              <a:buChar char="•"/>
            </a:pPr>
            <a:r>
              <a:rPr lang="en-US" dirty="0"/>
              <a:t>Have I ever witnessed harassing behavior?</a:t>
            </a:r>
          </a:p>
          <a:p>
            <a:pPr marL="285750" indent="-285750">
              <a:buFont typeface="Arial" panose="020B0604020202020204" pitchFamily="34" charset="0"/>
              <a:buChar char="•"/>
            </a:pPr>
            <a:r>
              <a:rPr lang="en-US" dirty="0"/>
              <a:t>What did I think about it and how did I feel?</a:t>
            </a:r>
          </a:p>
          <a:p>
            <a:pPr marL="285750" indent="-285750">
              <a:buFont typeface="Arial" panose="020B0604020202020204" pitchFamily="34" charset="0"/>
              <a:buChar char="•"/>
            </a:pPr>
            <a:r>
              <a:rPr lang="en-US" dirty="0"/>
              <a:t>What could I have done to help the situation?</a:t>
            </a:r>
          </a:p>
          <a:p>
            <a:endParaRPr lang="en-US" dirty="0"/>
          </a:p>
        </p:txBody>
      </p:sp>
    </p:spTree>
    <p:extLst>
      <p:ext uri="{BB962C8B-B14F-4D97-AF65-F5344CB8AC3E}">
        <p14:creationId xmlns:p14="http://schemas.microsoft.com/office/powerpoint/2010/main" val="2780119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6B500D-EC82-4EFE-95DA-67E0D16E3FFE}"/>
              </a:ext>
            </a:extLst>
          </p:cNvPr>
          <p:cNvSpPr/>
          <p:nvPr/>
        </p:nvSpPr>
        <p:spPr>
          <a:xfrm>
            <a:off x="1450358" y="121104"/>
            <a:ext cx="3006400" cy="523220"/>
          </a:xfrm>
          <a:prstGeom prst="rect">
            <a:avLst/>
          </a:prstGeom>
          <a:noFill/>
        </p:spPr>
        <p:txBody>
          <a:bodyPr wrap="none" lIns="91440" tIns="45720" rIns="91440" bIns="45720">
            <a:spAutoFit/>
          </a:bodyPr>
          <a:lstStyle/>
          <a:p>
            <a:pPr algn="ctr"/>
            <a:r>
              <a:rPr lang="en-US" sz="28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Sexual Harassment</a:t>
            </a:r>
          </a:p>
        </p:txBody>
      </p:sp>
      <p:sp>
        <p:nvSpPr>
          <p:cNvPr id="3" name="TextBox 2">
            <a:extLst>
              <a:ext uri="{FF2B5EF4-FFF2-40B4-BE49-F238E27FC236}">
                <a16:creationId xmlns:a16="http://schemas.microsoft.com/office/drawing/2014/main" id="{051A9B1F-7EA4-4808-A51B-313CECA250CA}"/>
              </a:ext>
            </a:extLst>
          </p:cNvPr>
          <p:cNvSpPr txBox="1"/>
          <p:nvPr/>
        </p:nvSpPr>
        <p:spPr>
          <a:xfrm>
            <a:off x="321972" y="811369"/>
            <a:ext cx="5434884" cy="3970318"/>
          </a:xfrm>
          <a:prstGeom prst="rect">
            <a:avLst/>
          </a:prstGeom>
          <a:noFill/>
        </p:spPr>
        <p:txBody>
          <a:bodyPr wrap="square" rtlCol="0">
            <a:spAutoFit/>
          </a:bodyPr>
          <a:lstStyle/>
          <a:p>
            <a:r>
              <a:rPr lang="en-US" dirty="0"/>
              <a:t>Although sexual harassment has decreased in the workplace due to growing awareness, it hasn’t disappeared.  Sexual harassment is unwanted sexual attention that offends or harms the victim and often the general morale of the victim’s workplace.   There are two kinds of sexual harassment.</a:t>
            </a:r>
          </a:p>
          <a:p>
            <a:endParaRPr lang="en-US" dirty="0"/>
          </a:p>
          <a:p>
            <a:r>
              <a:rPr lang="en-US" dirty="0"/>
              <a:t>“Hostile environment” sexual harassment occurs when constant sexual acts or behaviors create an offensive atmosphere that affects the victim’s ability to do his or her work.  This by far the most common form of sexual harassment in today’s workplace.  The following are examples of conduct that create hostile environments.</a:t>
            </a:r>
          </a:p>
          <a:p>
            <a:endParaRPr lang="en-US" dirty="0"/>
          </a:p>
        </p:txBody>
      </p:sp>
      <p:sp>
        <p:nvSpPr>
          <p:cNvPr id="4" name="Rectangle 3">
            <a:extLst>
              <a:ext uri="{FF2B5EF4-FFF2-40B4-BE49-F238E27FC236}">
                <a16:creationId xmlns:a16="http://schemas.microsoft.com/office/drawing/2014/main" id="{0C4CA273-783B-4F6C-9495-E5A27631C720}"/>
              </a:ext>
            </a:extLst>
          </p:cNvPr>
          <p:cNvSpPr/>
          <p:nvPr/>
        </p:nvSpPr>
        <p:spPr>
          <a:xfrm>
            <a:off x="2303768" y="4487067"/>
            <a:ext cx="1471301" cy="369332"/>
          </a:xfrm>
          <a:prstGeom prst="rect">
            <a:avLst/>
          </a:prstGeom>
          <a:noFill/>
        </p:spPr>
        <p:txBody>
          <a:bodyPr wrap="none" lIns="91440" tIns="45720" rIns="91440" bIns="45720">
            <a:spAutoFit/>
          </a:bodyPr>
          <a:lstStyle/>
          <a:p>
            <a:pPr algn="ctr"/>
            <a:r>
              <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Physical Acts:</a:t>
            </a:r>
          </a:p>
        </p:txBody>
      </p:sp>
      <p:sp>
        <p:nvSpPr>
          <p:cNvPr id="6" name="TextBox 5">
            <a:extLst>
              <a:ext uri="{FF2B5EF4-FFF2-40B4-BE49-F238E27FC236}">
                <a16:creationId xmlns:a16="http://schemas.microsoft.com/office/drawing/2014/main" id="{81B5CA22-4171-4362-9ED9-EA1A9BE51AD9}"/>
              </a:ext>
            </a:extLst>
          </p:cNvPr>
          <p:cNvSpPr txBox="1"/>
          <p:nvPr/>
        </p:nvSpPr>
        <p:spPr>
          <a:xfrm>
            <a:off x="534208" y="4948732"/>
            <a:ext cx="4838700" cy="1200329"/>
          </a:xfrm>
          <a:prstGeom prst="rect">
            <a:avLst/>
          </a:prstGeom>
          <a:noFill/>
        </p:spPr>
        <p:txBody>
          <a:bodyPr wrap="square" rtlCol="0">
            <a:spAutoFit/>
          </a:bodyPr>
          <a:lstStyle/>
          <a:p>
            <a:r>
              <a:rPr lang="en-US" dirty="0"/>
              <a:t>Any form of inappropriate or unwelcome physical conduct such as unnecessary touching, grabbing, pinching, holding, hugging, kissing or blocking a person’s path.  </a:t>
            </a:r>
          </a:p>
        </p:txBody>
      </p:sp>
      <p:sp>
        <p:nvSpPr>
          <p:cNvPr id="7" name="Rectangle 6">
            <a:extLst>
              <a:ext uri="{FF2B5EF4-FFF2-40B4-BE49-F238E27FC236}">
                <a16:creationId xmlns:a16="http://schemas.microsoft.com/office/drawing/2014/main" id="{7B3E8CA1-8DB4-4519-9EFF-0BFCACC08398}"/>
              </a:ext>
            </a:extLst>
          </p:cNvPr>
          <p:cNvSpPr/>
          <p:nvPr/>
        </p:nvSpPr>
        <p:spPr>
          <a:xfrm>
            <a:off x="7722166" y="121104"/>
            <a:ext cx="1812612" cy="369332"/>
          </a:xfrm>
          <a:prstGeom prst="rect">
            <a:avLst/>
          </a:prstGeom>
          <a:noFill/>
        </p:spPr>
        <p:txBody>
          <a:bodyPr wrap="none" lIns="91440" tIns="45720" rIns="91440" bIns="45720">
            <a:spAutoFit/>
          </a:bodyPr>
          <a:lstStyle/>
          <a:p>
            <a:pPr algn="ctr"/>
            <a:r>
              <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Verbal behavior: </a:t>
            </a:r>
          </a:p>
        </p:txBody>
      </p:sp>
      <p:sp>
        <p:nvSpPr>
          <p:cNvPr id="8" name="TextBox 7">
            <a:extLst>
              <a:ext uri="{FF2B5EF4-FFF2-40B4-BE49-F238E27FC236}">
                <a16:creationId xmlns:a16="http://schemas.microsoft.com/office/drawing/2014/main" id="{0245F80D-5271-4466-931D-97DE7493A321}"/>
              </a:ext>
            </a:extLst>
          </p:cNvPr>
          <p:cNvSpPr txBox="1"/>
          <p:nvPr/>
        </p:nvSpPr>
        <p:spPr>
          <a:xfrm>
            <a:off x="6654800" y="644324"/>
            <a:ext cx="4787900" cy="1754326"/>
          </a:xfrm>
          <a:prstGeom prst="rect">
            <a:avLst/>
          </a:prstGeom>
          <a:noFill/>
        </p:spPr>
        <p:txBody>
          <a:bodyPr wrap="square" rtlCol="0">
            <a:spAutoFit/>
          </a:bodyPr>
          <a:lstStyle/>
          <a:p>
            <a:r>
              <a:rPr lang="en-US" dirty="0"/>
              <a:t>Foul or obscene language, sexual propositions, sexual innuendos, crude jokes about gender specific traits, threats, discussing sexual activities, commenting on someone’s physical attributes or spreading false rumors about a person's sexual activity. </a:t>
            </a:r>
          </a:p>
        </p:txBody>
      </p:sp>
      <p:sp>
        <p:nvSpPr>
          <p:cNvPr id="9" name="Rectangle 8">
            <a:extLst>
              <a:ext uri="{FF2B5EF4-FFF2-40B4-BE49-F238E27FC236}">
                <a16:creationId xmlns:a16="http://schemas.microsoft.com/office/drawing/2014/main" id="{8E3F8589-D6B2-47FE-B094-1357165FD91B}"/>
              </a:ext>
            </a:extLst>
          </p:cNvPr>
          <p:cNvSpPr/>
          <p:nvPr/>
        </p:nvSpPr>
        <p:spPr>
          <a:xfrm>
            <a:off x="7722166" y="2616038"/>
            <a:ext cx="2060052" cy="369332"/>
          </a:xfrm>
          <a:prstGeom prst="rect">
            <a:avLst/>
          </a:prstGeom>
          <a:noFill/>
        </p:spPr>
        <p:txBody>
          <a:bodyPr wrap="none" lIns="91440" tIns="45720" rIns="91440" bIns="45720">
            <a:spAutoFit/>
          </a:bodyPr>
          <a:lstStyle/>
          <a:p>
            <a:pPr algn="ctr"/>
            <a:r>
              <a:rPr lang="en-US"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Nonverbal conduct:</a:t>
            </a:r>
          </a:p>
        </p:txBody>
      </p:sp>
      <p:sp>
        <p:nvSpPr>
          <p:cNvPr id="10" name="TextBox 9">
            <a:extLst>
              <a:ext uri="{FF2B5EF4-FFF2-40B4-BE49-F238E27FC236}">
                <a16:creationId xmlns:a16="http://schemas.microsoft.com/office/drawing/2014/main" id="{A6E14BF7-F418-42A9-AF26-7E6614CFAABB}"/>
              </a:ext>
            </a:extLst>
          </p:cNvPr>
          <p:cNvSpPr txBox="1"/>
          <p:nvPr/>
        </p:nvSpPr>
        <p:spPr>
          <a:xfrm>
            <a:off x="6654800" y="3075758"/>
            <a:ext cx="4902200" cy="1754326"/>
          </a:xfrm>
          <a:prstGeom prst="rect">
            <a:avLst/>
          </a:prstGeom>
          <a:noFill/>
        </p:spPr>
        <p:txBody>
          <a:bodyPr wrap="square" rtlCol="0">
            <a:spAutoFit/>
          </a:bodyPr>
          <a:lstStyle/>
          <a:p>
            <a:r>
              <a:rPr lang="en-US" dirty="0"/>
              <a:t>Staring sexually, suggestive or obscene gestures or noises, displaying sexually explicit pictures or calendars, use of computer images that depict sexual situations, sexual graffiti, pornography, sexual cartoons, crude pranks, giving gifts or letters of a sexual nature.  </a:t>
            </a:r>
          </a:p>
        </p:txBody>
      </p:sp>
    </p:spTree>
    <p:extLst>
      <p:ext uri="{BB962C8B-B14F-4D97-AF65-F5344CB8AC3E}">
        <p14:creationId xmlns:p14="http://schemas.microsoft.com/office/powerpoint/2010/main" val="2227208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Image result for clipart for workplace harassment">
            <a:extLst>
              <a:ext uri="{FF2B5EF4-FFF2-40B4-BE49-F238E27FC236}">
                <a16:creationId xmlns:a16="http://schemas.microsoft.com/office/drawing/2014/main" id="{04881A43-1E29-46C6-B157-57394EEE2A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3578" y="193764"/>
            <a:ext cx="2961324" cy="288906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8663EB1A-3EF5-417D-95F6-D65D9083FF1C}"/>
              </a:ext>
            </a:extLst>
          </p:cNvPr>
          <p:cNvSpPr/>
          <p:nvPr/>
        </p:nvSpPr>
        <p:spPr>
          <a:xfrm>
            <a:off x="692782" y="193764"/>
            <a:ext cx="3984937" cy="923330"/>
          </a:xfrm>
          <a:prstGeom prst="rect">
            <a:avLst/>
          </a:prstGeom>
          <a:noFill/>
        </p:spPr>
        <p:txBody>
          <a:bodyPr wrap="none" lIns="91440" tIns="45720" rIns="91440" bIns="45720">
            <a:spAutoFit/>
          </a:bodyPr>
          <a:lstStyle/>
          <a:p>
            <a:pPr algn="ctr"/>
            <a:r>
              <a:rPr lang="en-US" sz="5400" b="1" cap="none" spc="0" dirty="0">
                <a:ln/>
                <a:pattFill prst="dkUpDiag">
                  <a:fgClr>
                    <a:schemeClr val="bg1">
                      <a:lumMod val="50000"/>
                    </a:schemeClr>
                  </a:fgClr>
                  <a:bgClr>
                    <a:schemeClr val="tx1">
                      <a:lumMod val="75000"/>
                      <a:lumOff val="25000"/>
                    </a:schemeClr>
                  </a:bgClr>
                </a:pattFill>
                <a:effectLst>
                  <a:outerShdw blurRad="38100" dist="19050" dir="2700000" algn="tl" rotWithShape="0">
                    <a:schemeClr val="dk1">
                      <a:lumMod val="50000"/>
                      <a:alpha val="40000"/>
                    </a:schemeClr>
                  </a:outerShdw>
                </a:effectLst>
              </a:rPr>
              <a:t>Quid pro quo</a:t>
            </a:r>
          </a:p>
        </p:txBody>
      </p:sp>
      <p:sp>
        <p:nvSpPr>
          <p:cNvPr id="3" name="TextBox 2">
            <a:extLst>
              <a:ext uri="{FF2B5EF4-FFF2-40B4-BE49-F238E27FC236}">
                <a16:creationId xmlns:a16="http://schemas.microsoft.com/office/drawing/2014/main" id="{4CFB7D53-AD7C-4F97-BEDE-23BC1E15D3A5}"/>
              </a:ext>
            </a:extLst>
          </p:cNvPr>
          <p:cNvSpPr txBox="1"/>
          <p:nvPr/>
        </p:nvSpPr>
        <p:spPr>
          <a:xfrm>
            <a:off x="444500" y="1511300"/>
            <a:ext cx="5854700" cy="4124206"/>
          </a:xfrm>
          <a:prstGeom prst="rect">
            <a:avLst/>
          </a:prstGeom>
          <a:noFill/>
        </p:spPr>
        <p:txBody>
          <a:bodyPr wrap="square" rtlCol="0">
            <a:spAutoFit/>
          </a:bodyPr>
          <a:lstStyle/>
          <a:p>
            <a:r>
              <a:rPr lang="en-US" dirty="0"/>
              <a:t>The second kind of sexual harassment is called “quid pro quo” a term meaning “this for that”</a:t>
            </a:r>
          </a:p>
          <a:p>
            <a:r>
              <a:rPr lang="en-US" dirty="0"/>
              <a:t>		</a:t>
            </a:r>
            <a:r>
              <a:rPr lang="en-US" sz="2800" dirty="0">
                <a:latin typeface="Monotype Corsiva" panose="03010101010201010101" pitchFamily="66" charset="0"/>
              </a:rPr>
              <a:t>Quid pro quo</a:t>
            </a:r>
          </a:p>
          <a:p>
            <a:r>
              <a:rPr lang="en-US" dirty="0"/>
              <a:t>Revolves around a tangible employment action such as:</a:t>
            </a:r>
          </a:p>
          <a:p>
            <a:pPr marL="285750" indent="-285750">
              <a:buFont typeface="Arial" panose="020B0604020202020204" pitchFamily="34" charset="0"/>
              <a:buChar char="•"/>
            </a:pPr>
            <a:r>
              <a:rPr lang="en-US" dirty="0"/>
              <a:t>Promotion or raise in exchange for sexual favors</a:t>
            </a:r>
          </a:p>
          <a:p>
            <a:pPr marL="285750" indent="-285750">
              <a:buFont typeface="Arial" panose="020B0604020202020204" pitchFamily="34" charset="0"/>
              <a:buChar char="•"/>
            </a:pPr>
            <a:r>
              <a:rPr lang="en-US" dirty="0"/>
              <a:t>Inflated performance evaluation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r>
              <a:rPr lang="en-US" dirty="0"/>
              <a:t>It can also occur when a superior punishes an employee for refusing to engage in the sexual conduct:</a:t>
            </a:r>
          </a:p>
          <a:p>
            <a:pPr marL="285750" indent="-285750">
              <a:buFont typeface="Arial" panose="020B0604020202020204" pitchFamily="34" charset="0"/>
              <a:buChar char="•"/>
            </a:pPr>
            <a:r>
              <a:rPr lang="en-US" dirty="0"/>
              <a:t>Loss of job</a:t>
            </a:r>
          </a:p>
          <a:p>
            <a:pPr marL="285750" indent="-285750">
              <a:buFont typeface="Arial" panose="020B0604020202020204" pitchFamily="34" charset="0"/>
              <a:buChar char="•"/>
            </a:pPr>
            <a:r>
              <a:rPr lang="en-US" dirty="0"/>
              <a:t>Blocked promotion</a:t>
            </a:r>
          </a:p>
          <a:p>
            <a:pPr marL="285750" indent="-285750">
              <a:buFont typeface="Arial" panose="020B0604020202020204" pitchFamily="34" charset="0"/>
              <a:buChar char="•"/>
            </a:pPr>
            <a:r>
              <a:rPr lang="en-US" dirty="0"/>
              <a:t>Demotion or transfer</a:t>
            </a:r>
          </a:p>
          <a:p>
            <a:pPr marL="285750" indent="-285750">
              <a:buFont typeface="Arial" panose="020B0604020202020204" pitchFamily="34" charset="0"/>
              <a:buChar char="•"/>
            </a:pPr>
            <a:r>
              <a:rPr lang="en-US" dirty="0"/>
              <a:t>Poor job performance evaluation</a:t>
            </a:r>
          </a:p>
        </p:txBody>
      </p:sp>
      <p:sp>
        <p:nvSpPr>
          <p:cNvPr id="4" name="TextBox 3">
            <a:extLst>
              <a:ext uri="{FF2B5EF4-FFF2-40B4-BE49-F238E27FC236}">
                <a16:creationId xmlns:a16="http://schemas.microsoft.com/office/drawing/2014/main" id="{8D732CD1-5C6C-439A-B216-8EAD9B556336}"/>
              </a:ext>
            </a:extLst>
          </p:cNvPr>
          <p:cNvSpPr txBox="1"/>
          <p:nvPr/>
        </p:nvSpPr>
        <p:spPr>
          <a:xfrm>
            <a:off x="6918440" y="3873500"/>
            <a:ext cx="3911600" cy="2031325"/>
          </a:xfrm>
          <a:prstGeom prst="rect">
            <a:avLst/>
          </a:prstGeom>
          <a:noFill/>
        </p:spPr>
        <p:txBody>
          <a:bodyPr wrap="square" rtlCol="0">
            <a:spAutoFit/>
          </a:bodyPr>
          <a:lstStyle/>
          <a:p>
            <a:r>
              <a:rPr lang="en-US" dirty="0"/>
              <a:t>The harasser does not have to be the victim’s direct supervisor.  Anyone in the organization with the apparent or real authority to affect the victim’s terms of employment can be guilty of committing quid pro quo sexual harassment. </a:t>
            </a:r>
          </a:p>
        </p:txBody>
      </p:sp>
    </p:spTree>
    <p:extLst>
      <p:ext uri="{BB962C8B-B14F-4D97-AF65-F5344CB8AC3E}">
        <p14:creationId xmlns:p14="http://schemas.microsoft.com/office/powerpoint/2010/main" val="693512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02FBF3C086954FAC222FE5208495D2" ma:contentTypeVersion="35" ma:contentTypeDescription="Create a new document." ma:contentTypeScope="" ma:versionID="e6cf17196063201b20daf98bde05990f">
  <xsd:schema xmlns:xsd="http://www.w3.org/2001/XMLSchema" xmlns:xs="http://www.w3.org/2001/XMLSchema" xmlns:p="http://schemas.microsoft.com/office/2006/metadata/properties" xmlns:ns2="c483bf4f-c04d-4bdc-a543-db3d81385bbb" xmlns:ns3="e4991ce2-6d67-4453-8ecc-3f422a244bb3" targetNamespace="http://schemas.microsoft.com/office/2006/metadata/properties" ma:root="true" ma:fieldsID="ae06f20e2f4371dd5752fdcdba45dc7c" ns2:_="" ns3:_="">
    <xsd:import namespace="c483bf4f-c04d-4bdc-a543-db3d81385bbb"/>
    <xsd:import namespace="e4991ce2-6d67-4453-8ecc-3f422a244bb3"/>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83bf4f-c04d-4bdc-a543-db3d81385bb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4991ce2-6d67-4453-8ecc-3f422a244bb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c483bf4f-c04d-4bdc-a543-db3d81385bbb">V4RRFKW7HWR7-1515556375-17728</_dlc_DocId>
    <_dlc_DocIdUrl xmlns="c483bf4f-c04d-4bdc-a543-db3d81385bbb">
      <Url>https://catholiccommunityservice.sharepoint.com/sites/CCS-Common/_layouts/15/DocIdRedir.aspx?ID=V4RRFKW7HWR7-1515556375-17728</Url>
      <Description>V4RRFKW7HWR7-1515556375-17728</Description>
    </_dlc_DocIdUrl>
  </documentManagement>
</p:properties>
</file>

<file path=customXml/itemProps1.xml><?xml version="1.0" encoding="utf-8"?>
<ds:datastoreItem xmlns:ds="http://schemas.openxmlformats.org/officeDocument/2006/customXml" ds:itemID="{D681150D-DF0D-4B2C-B68D-50B38D59B994}"/>
</file>

<file path=customXml/itemProps2.xml><?xml version="1.0" encoding="utf-8"?>
<ds:datastoreItem xmlns:ds="http://schemas.openxmlformats.org/officeDocument/2006/customXml" ds:itemID="{6F7E8E0A-C8B0-4D03-B2A4-18C9F290B2CD}"/>
</file>

<file path=customXml/itemProps3.xml><?xml version="1.0" encoding="utf-8"?>
<ds:datastoreItem xmlns:ds="http://schemas.openxmlformats.org/officeDocument/2006/customXml" ds:itemID="{FED09EC5-6B52-405A-89DF-5B16724B6D81}"/>
</file>

<file path=customXml/itemProps4.xml><?xml version="1.0" encoding="utf-8"?>
<ds:datastoreItem xmlns:ds="http://schemas.openxmlformats.org/officeDocument/2006/customXml" ds:itemID="{4D7A7716-E8DC-425B-AE27-A8E44D37457E}"/>
</file>

<file path=docProps/app.xml><?xml version="1.0" encoding="utf-8"?>
<Properties xmlns="http://schemas.openxmlformats.org/officeDocument/2006/extended-properties" xmlns:vt="http://schemas.openxmlformats.org/officeDocument/2006/docPropsVTypes">
  <TotalTime>318</TotalTime>
  <Words>1388</Words>
  <Application>Microsoft Office PowerPoint</Application>
  <PresentationFormat>Widescreen</PresentationFormat>
  <Paragraphs>101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Broadway</vt:lpstr>
      <vt:lpstr>Calibri</vt:lpstr>
      <vt:lpstr>Calibri Light</vt:lpstr>
      <vt:lpstr>Monotype Corsiva</vt:lpstr>
      <vt:lpstr>Office Theme</vt:lpstr>
      <vt:lpstr>HARASSMENT  IS…</vt:lpstr>
      <vt:lpstr>PowerPoint Presentation</vt:lpstr>
      <vt:lpstr>Harassment is about deciding to treat people respectfully or not!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HARASSMENT  IS…</dc:title>
  <dc:creator>Tramra Catt</dc:creator>
  <cp:lastModifiedBy> </cp:lastModifiedBy>
  <cp:revision>26</cp:revision>
  <dcterms:created xsi:type="dcterms:W3CDTF">2019-09-11T21:09:14Z</dcterms:created>
  <dcterms:modified xsi:type="dcterms:W3CDTF">2019-09-14T19:59:52Z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0x010100BF02FBF3C086954FAC222FE5208495D2</vt:lpwstr>
  </property>
  <property fmtid="{D5CDD505-2E9C-101B-9397-08002B2CF9AE}" pid="3" name="Order">
    <vt:r8>1772800</vt:r8>
  </property>
  <property fmtid="{D5CDD505-2E9C-101B-9397-08002B2CF9AE}" pid="4" name="_dlc_DocIdItemGuid">
    <vt:lpwstr>d26a4c96-69dd-5d63-829b-e6b8b4d07d49</vt:lpwstr>
  </property>
</Properties>
</file>