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1.xml" ContentType="application/vnd.ms-office.activeX+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2" r:id="rId5"/>
  </p:sldMasterIdLst>
  <p:notesMasterIdLst>
    <p:notesMasterId r:id="rId41"/>
  </p:notesMasterIdLst>
  <p:sldIdLst>
    <p:sldId id="256" r:id="rId6"/>
    <p:sldId id="257" r:id="rId7"/>
    <p:sldId id="258" r:id="rId8"/>
    <p:sldId id="305" r:id="rId9"/>
    <p:sldId id="259" r:id="rId10"/>
    <p:sldId id="260" r:id="rId11"/>
    <p:sldId id="306" r:id="rId12"/>
    <p:sldId id="310" r:id="rId13"/>
    <p:sldId id="261" r:id="rId14"/>
    <p:sldId id="304" r:id="rId15"/>
    <p:sldId id="279" r:id="rId16"/>
    <p:sldId id="262" r:id="rId17"/>
    <p:sldId id="263" r:id="rId18"/>
    <p:sldId id="307" r:id="rId19"/>
    <p:sldId id="269" r:id="rId20"/>
    <p:sldId id="270" r:id="rId21"/>
    <p:sldId id="308" r:id="rId22"/>
    <p:sldId id="297" r:id="rId23"/>
    <p:sldId id="300" r:id="rId24"/>
    <p:sldId id="271" r:id="rId25"/>
    <p:sldId id="272" r:id="rId26"/>
    <p:sldId id="309" r:id="rId27"/>
    <p:sldId id="292" r:id="rId28"/>
    <p:sldId id="276" r:id="rId29"/>
    <p:sldId id="277" r:id="rId30"/>
    <p:sldId id="278" r:id="rId31"/>
    <p:sldId id="280" r:id="rId32"/>
    <p:sldId id="281" r:id="rId33"/>
    <p:sldId id="283" r:id="rId34"/>
    <p:sldId id="284" r:id="rId35"/>
    <p:sldId id="311" r:id="rId36"/>
    <p:sldId id="285" r:id="rId37"/>
    <p:sldId id="287" r:id="rId38"/>
    <p:sldId id="289" r:id="rId39"/>
    <p:sldId id="296" r:id="rId40"/>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244EA-DB49-4331-B52B-CF2825387CB3}" v="56" dt="2020-02-25T21:19:35.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03" autoAdjust="0"/>
  </p:normalViewPr>
  <p:slideViewPr>
    <p:cSldViewPr>
      <p:cViewPr varScale="1">
        <p:scale>
          <a:sx n="88" d="100"/>
          <a:sy n="88" d="100"/>
        </p:scale>
        <p:origin x="22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6-5CC6-11CF-8D67-00AA00BDCE1D}"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a Morgan" userId="9ee6bebb-7979-465b-9b9f-dedc24da72f3" providerId="ADAL" clId="{667244EA-DB49-4331-B52B-CF2825387CB3}"/>
    <pc:docChg chg="custSel modSld">
      <pc:chgData name="Anneka Morgan" userId="9ee6bebb-7979-465b-9b9f-dedc24da72f3" providerId="ADAL" clId="{667244EA-DB49-4331-B52B-CF2825387CB3}" dt="2020-02-25T21:19:35.192" v="70" actId="1076"/>
      <pc:docMkLst>
        <pc:docMk/>
      </pc:docMkLst>
      <pc:sldChg chg="modNotesTx">
        <pc:chgData name="Anneka Morgan" userId="9ee6bebb-7979-465b-9b9f-dedc24da72f3" providerId="ADAL" clId="{667244EA-DB49-4331-B52B-CF2825387CB3}" dt="2020-02-25T20:38:49.528" v="1" actId="20577"/>
        <pc:sldMkLst>
          <pc:docMk/>
          <pc:sldMk cId="2325217205" sldId="257"/>
        </pc:sldMkLst>
      </pc:sldChg>
      <pc:sldChg chg="addSp modSp modAnim">
        <pc:chgData name="Anneka Morgan" userId="9ee6bebb-7979-465b-9b9f-dedc24da72f3" providerId="ADAL" clId="{667244EA-DB49-4331-B52B-CF2825387CB3}" dt="2020-02-25T21:18:20.624" v="53" actId="1076"/>
        <pc:sldMkLst>
          <pc:docMk/>
          <pc:sldMk cId="475407522" sldId="278"/>
        </pc:sldMkLst>
        <pc:spChg chg="mod">
          <ac:chgData name="Anneka Morgan" userId="9ee6bebb-7979-465b-9b9f-dedc24da72f3" providerId="ADAL" clId="{667244EA-DB49-4331-B52B-CF2825387CB3}" dt="2020-02-25T21:18:08.592" v="51" actId="14100"/>
          <ac:spMkLst>
            <pc:docMk/>
            <pc:sldMk cId="475407522" sldId="278"/>
            <ac:spMk id="3" creationId="{00000000-0000-0000-0000-000000000000}"/>
          </ac:spMkLst>
        </pc:spChg>
        <pc:spChg chg="add mod">
          <ac:chgData name="Anneka Morgan" userId="9ee6bebb-7979-465b-9b9f-dedc24da72f3" providerId="ADAL" clId="{667244EA-DB49-4331-B52B-CF2825387CB3}" dt="2020-02-25T21:17:50.134" v="50" actId="255"/>
          <ac:spMkLst>
            <pc:docMk/>
            <pc:sldMk cId="475407522" sldId="278"/>
            <ac:spMk id="4" creationId="{78A3530F-0094-46F1-9AEB-5E586BE7E997}"/>
          </ac:spMkLst>
        </pc:spChg>
        <pc:picChg chg="mod">
          <ac:chgData name="Anneka Morgan" userId="9ee6bebb-7979-465b-9b9f-dedc24da72f3" providerId="ADAL" clId="{667244EA-DB49-4331-B52B-CF2825387CB3}" dt="2020-02-25T21:18:20.624" v="53" actId="1076"/>
          <ac:picMkLst>
            <pc:docMk/>
            <pc:sldMk cId="475407522" sldId="278"/>
            <ac:picMk id="7170" creationId="{00000000-0000-0000-0000-000000000000}"/>
          </ac:picMkLst>
        </pc:picChg>
      </pc:sldChg>
      <pc:sldChg chg="modSp modAnim">
        <pc:chgData name="Anneka Morgan" userId="9ee6bebb-7979-465b-9b9f-dedc24da72f3" providerId="ADAL" clId="{667244EA-DB49-4331-B52B-CF2825387CB3}" dt="2020-02-25T21:19:18.921" v="69" actId="20577"/>
        <pc:sldMkLst>
          <pc:docMk/>
          <pc:sldMk cId="2233410951" sldId="280"/>
        </pc:sldMkLst>
        <pc:spChg chg="mod">
          <ac:chgData name="Anneka Morgan" userId="9ee6bebb-7979-465b-9b9f-dedc24da72f3" providerId="ADAL" clId="{667244EA-DB49-4331-B52B-CF2825387CB3}" dt="2020-02-25T21:19:18.921" v="69" actId="20577"/>
          <ac:spMkLst>
            <pc:docMk/>
            <pc:sldMk cId="2233410951" sldId="280"/>
            <ac:spMk id="3" creationId="{00000000-0000-0000-0000-000000000000}"/>
          </ac:spMkLst>
        </pc:spChg>
        <pc:picChg chg="mod">
          <ac:chgData name="Anneka Morgan" userId="9ee6bebb-7979-465b-9b9f-dedc24da72f3" providerId="ADAL" clId="{667244EA-DB49-4331-B52B-CF2825387CB3}" dt="2020-02-25T21:19:08.943" v="63" actId="1076"/>
          <ac:picMkLst>
            <pc:docMk/>
            <pc:sldMk cId="2233410951" sldId="280"/>
            <ac:picMk id="8194" creationId="{00000000-0000-0000-0000-000000000000}"/>
          </ac:picMkLst>
        </pc:picChg>
      </pc:sldChg>
      <pc:sldChg chg="modSp">
        <pc:chgData name="Anneka Morgan" userId="9ee6bebb-7979-465b-9b9f-dedc24da72f3" providerId="ADAL" clId="{667244EA-DB49-4331-B52B-CF2825387CB3}" dt="2020-02-25T21:19:35.192" v="70" actId="1076"/>
        <pc:sldMkLst>
          <pc:docMk/>
          <pc:sldMk cId="2842127485" sldId="281"/>
        </pc:sldMkLst>
        <pc:picChg chg="mod">
          <ac:chgData name="Anneka Morgan" userId="9ee6bebb-7979-465b-9b9f-dedc24da72f3" providerId="ADAL" clId="{667244EA-DB49-4331-B52B-CF2825387CB3}" dt="2020-02-25T21:19:35.192" v="70" actId="1076"/>
          <ac:picMkLst>
            <pc:docMk/>
            <pc:sldMk cId="2842127485" sldId="281"/>
            <ac:picMk id="7170" creationId="{00000000-0000-0000-0000-000000000000}"/>
          </ac:picMkLst>
        </pc:picChg>
      </pc:sldChg>
      <pc:sldChg chg="modSp">
        <pc:chgData name="Anneka Morgan" userId="9ee6bebb-7979-465b-9b9f-dedc24da72f3" providerId="ADAL" clId="{667244EA-DB49-4331-B52B-CF2825387CB3}" dt="2020-02-25T20:28:15.181" v="0"/>
        <pc:sldMkLst>
          <pc:docMk/>
          <pc:sldMk cId="676534114" sldId="284"/>
        </pc:sldMkLst>
        <pc:graphicFrameChg chg="mod">
          <ac:chgData name="Anneka Morgan" userId="9ee6bebb-7979-465b-9b9f-dedc24da72f3" providerId="ADAL" clId="{667244EA-DB49-4331-B52B-CF2825387CB3}" dt="2020-02-25T20:28:15.181" v="0"/>
          <ac:graphicFrameMkLst>
            <pc:docMk/>
            <pc:sldMk cId="676534114" sldId="284"/>
            <ac:graphicFrameMk id="4" creationId="{00000000-0000-0000-0000-000000000000}"/>
          </ac:graphicFrameMkLst>
        </pc:graphicFrameChg>
      </pc:sldChg>
      <pc:sldChg chg="modNotesTx">
        <pc:chgData name="Anneka Morgan" userId="9ee6bebb-7979-465b-9b9f-dedc24da72f3" providerId="ADAL" clId="{667244EA-DB49-4331-B52B-CF2825387CB3}" dt="2020-02-25T21:11:48.059" v="3" actId="20577"/>
        <pc:sldMkLst>
          <pc:docMk/>
          <pc:sldMk cId="445709630" sldId="30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4007B26B-5F25-436F-BE47-DA87B68468B8}" type="datetimeFigureOut">
              <a:rPr lang="en-US" smtClean="0"/>
              <a:t>2/25/2020</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00AD9065-4EE3-4EA4-8491-E242D49F9280}" type="slidenum">
              <a:rPr lang="en-US" smtClean="0"/>
              <a:t>‹#›</a:t>
            </a:fld>
            <a:endParaRPr lang="en-US"/>
          </a:p>
        </p:txBody>
      </p:sp>
    </p:spTree>
    <p:extLst>
      <p:ext uri="{BB962C8B-B14F-4D97-AF65-F5344CB8AC3E}">
        <p14:creationId xmlns:p14="http://schemas.microsoft.com/office/powerpoint/2010/main" val="369788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1</a:t>
            </a:fld>
            <a:endParaRPr lang="en-US"/>
          </a:p>
        </p:txBody>
      </p:sp>
    </p:spTree>
    <p:extLst>
      <p:ext uri="{BB962C8B-B14F-4D97-AF65-F5344CB8AC3E}">
        <p14:creationId xmlns:p14="http://schemas.microsoft.com/office/powerpoint/2010/main" val="278177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13</a:t>
            </a:fld>
            <a:endParaRPr lang="en-US"/>
          </a:p>
        </p:txBody>
      </p:sp>
    </p:spTree>
    <p:extLst>
      <p:ext uri="{BB962C8B-B14F-4D97-AF65-F5344CB8AC3E}">
        <p14:creationId xmlns:p14="http://schemas.microsoft.com/office/powerpoint/2010/main" val="342507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15</a:t>
            </a:fld>
            <a:endParaRPr lang="en-US"/>
          </a:p>
        </p:txBody>
      </p:sp>
    </p:spTree>
    <p:extLst>
      <p:ext uri="{BB962C8B-B14F-4D97-AF65-F5344CB8AC3E}">
        <p14:creationId xmlns:p14="http://schemas.microsoft.com/office/powerpoint/2010/main" val="88190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0AD9065-4EE3-4EA4-8491-E242D49F9280}" type="slidenum">
              <a:rPr lang="en-US" smtClean="0"/>
              <a:t>16</a:t>
            </a:fld>
            <a:endParaRPr lang="en-US"/>
          </a:p>
        </p:txBody>
      </p:sp>
    </p:spTree>
    <p:extLst>
      <p:ext uri="{BB962C8B-B14F-4D97-AF65-F5344CB8AC3E}">
        <p14:creationId xmlns:p14="http://schemas.microsoft.com/office/powerpoint/2010/main" val="28910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18</a:t>
            </a:fld>
            <a:endParaRPr lang="en-US"/>
          </a:p>
        </p:txBody>
      </p:sp>
    </p:spTree>
    <p:extLst>
      <p:ext uri="{BB962C8B-B14F-4D97-AF65-F5344CB8AC3E}">
        <p14:creationId xmlns:p14="http://schemas.microsoft.com/office/powerpoint/2010/main" val="37688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19</a:t>
            </a:fld>
            <a:endParaRPr lang="en-US"/>
          </a:p>
        </p:txBody>
      </p:sp>
    </p:spTree>
    <p:extLst>
      <p:ext uri="{BB962C8B-B14F-4D97-AF65-F5344CB8AC3E}">
        <p14:creationId xmlns:p14="http://schemas.microsoft.com/office/powerpoint/2010/main" val="39606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 is not necessary to look at the information to do your job, there is no reason for you to look at it</a:t>
            </a:r>
          </a:p>
          <a:p>
            <a:endParaRPr lang="en-US" dirty="0"/>
          </a:p>
          <a:p>
            <a:r>
              <a:rPr lang="en-US" dirty="0"/>
              <a:t>-Clients</a:t>
            </a:r>
            <a:r>
              <a:rPr lang="en-US" baseline="0" dirty="0"/>
              <a:t> have the right to REQUEST to look at anything in their chart.  Staff can require that some information be reviewed with the primary staff member.</a:t>
            </a:r>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20</a:t>
            </a:fld>
            <a:endParaRPr lang="en-US"/>
          </a:p>
        </p:txBody>
      </p:sp>
    </p:spTree>
    <p:extLst>
      <p:ext uri="{BB962C8B-B14F-4D97-AF65-F5344CB8AC3E}">
        <p14:creationId xmlns:p14="http://schemas.microsoft.com/office/powerpoint/2010/main" val="34205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21</a:t>
            </a:fld>
            <a:endParaRPr lang="en-US"/>
          </a:p>
        </p:txBody>
      </p:sp>
    </p:spTree>
    <p:extLst>
      <p:ext uri="{BB962C8B-B14F-4D97-AF65-F5344CB8AC3E}">
        <p14:creationId xmlns:p14="http://schemas.microsoft.com/office/powerpoint/2010/main" val="1888350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23</a:t>
            </a:fld>
            <a:endParaRPr lang="en-US"/>
          </a:p>
        </p:txBody>
      </p:sp>
    </p:spTree>
    <p:extLst>
      <p:ext uri="{BB962C8B-B14F-4D97-AF65-F5344CB8AC3E}">
        <p14:creationId xmlns:p14="http://schemas.microsoft.com/office/powerpoint/2010/main" val="345053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24</a:t>
            </a:fld>
            <a:endParaRPr lang="en-US"/>
          </a:p>
        </p:txBody>
      </p:sp>
    </p:spTree>
    <p:extLst>
      <p:ext uri="{BB962C8B-B14F-4D97-AF65-F5344CB8AC3E}">
        <p14:creationId xmlns:p14="http://schemas.microsoft.com/office/powerpoint/2010/main" val="265219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25</a:t>
            </a:fld>
            <a:endParaRPr lang="en-US"/>
          </a:p>
        </p:txBody>
      </p:sp>
    </p:spTree>
    <p:extLst>
      <p:ext uri="{BB962C8B-B14F-4D97-AF65-F5344CB8AC3E}">
        <p14:creationId xmlns:p14="http://schemas.microsoft.com/office/powerpoint/2010/main" val="70660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presents a general overview of what HIPAA is and how it impacts you and your job. Attention to HIPAA confidentiality and security issues are important aspects of your job.</a:t>
            </a:r>
          </a:p>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2</a:t>
            </a:fld>
            <a:endParaRPr lang="en-US"/>
          </a:p>
        </p:txBody>
      </p:sp>
    </p:spTree>
    <p:extLst>
      <p:ext uri="{BB962C8B-B14F-4D97-AF65-F5344CB8AC3E}">
        <p14:creationId xmlns:p14="http://schemas.microsoft.com/office/powerpoint/2010/main" val="295853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26</a:t>
            </a:fld>
            <a:endParaRPr lang="en-US"/>
          </a:p>
        </p:txBody>
      </p:sp>
    </p:spTree>
    <p:extLst>
      <p:ext uri="{BB962C8B-B14F-4D97-AF65-F5344CB8AC3E}">
        <p14:creationId xmlns:p14="http://schemas.microsoft.com/office/powerpoint/2010/main" val="142364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up to you to do</a:t>
            </a:r>
            <a:r>
              <a:rPr lang="en-US" baseline="0" dirty="0"/>
              <a:t> an investigation</a:t>
            </a:r>
          </a:p>
          <a:p>
            <a:endParaRPr lang="en-US" baseline="0" dirty="0"/>
          </a:p>
          <a:p>
            <a:r>
              <a:rPr lang="en-US" baseline="0" dirty="0"/>
              <a:t>-If you think a breach happened – yourself or a coworker – it must be reported as soon as you find out about it</a:t>
            </a:r>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27</a:t>
            </a:fld>
            <a:endParaRPr lang="en-US"/>
          </a:p>
        </p:txBody>
      </p:sp>
    </p:spTree>
    <p:extLst>
      <p:ext uri="{BB962C8B-B14F-4D97-AF65-F5344CB8AC3E}">
        <p14:creationId xmlns:p14="http://schemas.microsoft.com/office/powerpoint/2010/main" val="1390024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28</a:t>
            </a:fld>
            <a:endParaRPr lang="en-US"/>
          </a:p>
        </p:txBody>
      </p:sp>
    </p:spTree>
    <p:extLst>
      <p:ext uri="{BB962C8B-B14F-4D97-AF65-F5344CB8AC3E}">
        <p14:creationId xmlns:p14="http://schemas.microsoft.com/office/powerpoint/2010/main" val="234323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29</a:t>
            </a:fld>
            <a:endParaRPr lang="en-US"/>
          </a:p>
        </p:txBody>
      </p:sp>
    </p:spTree>
    <p:extLst>
      <p:ext uri="{BB962C8B-B14F-4D97-AF65-F5344CB8AC3E}">
        <p14:creationId xmlns:p14="http://schemas.microsoft.com/office/powerpoint/2010/main" val="956864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30</a:t>
            </a:fld>
            <a:endParaRPr lang="en-US"/>
          </a:p>
        </p:txBody>
      </p:sp>
    </p:spTree>
    <p:extLst>
      <p:ext uri="{BB962C8B-B14F-4D97-AF65-F5344CB8AC3E}">
        <p14:creationId xmlns:p14="http://schemas.microsoft.com/office/powerpoint/2010/main" val="72812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32</a:t>
            </a:fld>
            <a:endParaRPr lang="en-US"/>
          </a:p>
        </p:txBody>
      </p:sp>
    </p:spTree>
    <p:extLst>
      <p:ext uri="{BB962C8B-B14F-4D97-AF65-F5344CB8AC3E}">
        <p14:creationId xmlns:p14="http://schemas.microsoft.com/office/powerpoint/2010/main" val="4294587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0AD9065-4EE3-4EA4-8491-E242D49F9280}" type="slidenum">
              <a:rPr lang="en-US" smtClean="0"/>
              <a:t>33</a:t>
            </a:fld>
            <a:endParaRPr lang="en-US"/>
          </a:p>
        </p:txBody>
      </p:sp>
    </p:spTree>
    <p:extLst>
      <p:ext uri="{BB962C8B-B14F-4D97-AF65-F5344CB8AC3E}">
        <p14:creationId xmlns:p14="http://schemas.microsoft.com/office/powerpoint/2010/main" val="2688758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34</a:t>
            </a:fld>
            <a:endParaRPr lang="en-US"/>
          </a:p>
        </p:txBody>
      </p:sp>
    </p:spTree>
    <p:extLst>
      <p:ext uri="{BB962C8B-B14F-4D97-AF65-F5344CB8AC3E}">
        <p14:creationId xmlns:p14="http://schemas.microsoft.com/office/powerpoint/2010/main" val="265047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35</a:t>
            </a:fld>
            <a:endParaRPr lang="en-US"/>
          </a:p>
        </p:txBody>
      </p:sp>
    </p:spTree>
    <p:extLst>
      <p:ext uri="{BB962C8B-B14F-4D97-AF65-F5344CB8AC3E}">
        <p14:creationId xmlns:p14="http://schemas.microsoft.com/office/powerpoint/2010/main" val="359237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Health Insurance Portability and Accountability Act (HIPAA) of 1996 is federal legislation enforcing:</a:t>
            </a:r>
          </a:p>
          <a:p>
            <a:pPr lvl="0"/>
            <a:r>
              <a:rPr lang="en-US" sz="1200" kern="1200" dirty="0">
                <a:solidFill>
                  <a:schemeClr val="tx1"/>
                </a:solidFill>
                <a:effectLst/>
                <a:latin typeface="+mn-lt"/>
                <a:ea typeface="+mn-ea"/>
                <a:cs typeface="+mn-cs"/>
              </a:rPr>
              <a:t>The portability of health care coverage</a:t>
            </a:r>
          </a:p>
          <a:p>
            <a:pPr lvl="0"/>
            <a:r>
              <a:rPr lang="en-US" sz="1200" kern="1200" dirty="0">
                <a:solidFill>
                  <a:schemeClr val="tx1"/>
                </a:solidFill>
                <a:effectLst/>
                <a:latin typeface="+mn-lt"/>
                <a:ea typeface="+mn-ea"/>
                <a:cs typeface="+mn-cs"/>
              </a:rPr>
              <a:t>The security and privacy of health information; and</a:t>
            </a:r>
          </a:p>
          <a:p>
            <a:pPr lvl="0"/>
            <a:r>
              <a:rPr lang="en-US" sz="1200" kern="1200" dirty="0">
                <a:solidFill>
                  <a:schemeClr val="tx1"/>
                </a:solidFill>
                <a:effectLst/>
                <a:latin typeface="+mn-lt"/>
                <a:ea typeface="+mn-ea"/>
                <a:cs typeface="+mn-cs"/>
              </a:rPr>
              <a:t>An accounting of how individual health care information is handled and protected</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When HIPAA came into being its main goals were;</a:t>
            </a:r>
          </a:p>
          <a:p>
            <a:pPr lvl="0"/>
            <a:r>
              <a:rPr lang="en-US" sz="1200" kern="1200" dirty="0">
                <a:solidFill>
                  <a:schemeClr val="tx1"/>
                </a:solidFill>
                <a:effectLst/>
                <a:latin typeface="+mn-lt"/>
                <a:ea typeface="+mn-ea"/>
                <a:cs typeface="+mn-cs"/>
              </a:rPr>
              <a:t>Give individuals more control and access to their medical information.</a:t>
            </a:r>
          </a:p>
          <a:p>
            <a:pPr lvl="0"/>
            <a:r>
              <a:rPr lang="en-US" sz="1200" kern="1200" dirty="0">
                <a:solidFill>
                  <a:schemeClr val="tx1"/>
                </a:solidFill>
                <a:effectLst/>
                <a:latin typeface="+mn-lt"/>
                <a:ea typeface="+mn-ea"/>
                <a:cs typeface="+mn-cs"/>
              </a:rPr>
              <a:t>Protect individually identifiable medical information from threats of loss or disclosure.</a:t>
            </a:r>
          </a:p>
          <a:p>
            <a:pPr lvl="0"/>
            <a:r>
              <a:rPr lang="en-US" sz="1200" kern="1200" dirty="0">
                <a:solidFill>
                  <a:schemeClr val="tx1"/>
                </a:solidFill>
                <a:effectLst/>
                <a:latin typeface="+mn-lt"/>
                <a:ea typeface="+mn-ea"/>
                <a:cs typeface="+mn-cs"/>
              </a:rPr>
              <a:t>Simplify the administration of health insurance claims and lower costs.</a:t>
            </a:r>
          </a:p>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3</a:t>
            </a:fld>
            <a:endParaRPr lang="en-US"/>
          </a:p>
        </p:txBody>
      </p:sp>
    </p:spTree>
    <p:extLst>
      <p:ext uri="{BB962C8B-B14F-4D97-AF65-F5344CB8AC3E}">
        <p14:creationId xmlns:p14="http://schemas.microsoft.com/office/powerpoint/2010/main" val="330856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5</a:t>
            </a:fld>
            <a:endParaRPr lang="en-US"/>
          </a:p>
        </p:txBody>
      </p:sp>
    </p:spTree>
    <p:extLst>
      <p:ext uri="{BB962C8B-B14F-4D97-AF65-F5344CB8AC3E}">
        <p14:creationId xmlns:p14="http://schemas.microsoft.com/office/powerpoint/2010/main" val="269786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6</a:t>
            </a:fld>
            <a:endParaRPr lang="en-US"/>
          </a:p>
        </p:txBody>
      </p:sp>
    </p:spTree>
    <p:extLst>
      <p:ext uri="{BB962C8B-B14F-4D97-AF65-F5344CB8AC3E}">
        <p14:creationId xmlns:p14="http://schemas.microsoft.com/office/powerpoint/2010/main" val="216369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9</a:t>
            </a:fld>
            <a:endParaRPr lang="en-US"/>
          </a:p>
        </p:txBody>
      </p:sp>
    </p:spTree>
    <p:extLst>
      <p:ext uri="{BB962C8B-B14F-4D97-AF65-F5344CB8AC3E}">
        <p14:creationId xmlns:p14="http://schemas.microsoft.com/office/powerpoint/2010/main" val="4247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PHI refers to individually </a:t>
            </a:r>
            <a:r>
              <a:rPr lang="en-US" sz="1200" u="sng" kern="1200" dirty="0">
                <a:solidFill>
                  <a:schemeClr val="tx1"/>
                </a:solidFill>
                <a:effectLst/>
                <a:latin typeface="+mn-lt"/>
                <a:ea typeface="+mn-ea"/>
                <a:cs typeface="+mn-cs"/>
              </a:rPr>
              <a:t>identifiable health</a:t>
            </a:r>
            <a:r>
              <a:rPr lang="en-US" sz="1200" kern="1200" dirty="0">
                <a:solidFill>
                  <a:schemeClr val="tx1"/>
                </a:solidFill>
                <a:effectLst/>
                <a:latin typeface="+mn-lt"/>
                <a:ea typeface="+mn-ea"/>
                <a:cs typeface="+mn-cs"/>
              </a:rPr>
              <a:t> information that is </a:t>
            </a:r>
            <a:r>
              <a:rPr lang="en-US" sz="1200" u="sng" kern="1200" dirty="0">
                <a:solidFill>
                  <a:schemeClr val="tx1"/>
                </a:solidFill>
                <a:effectLst/>
                <a:latin typeface="+mn-lt"/>
                <a:ea typeface="+mn-ea"/>
                <a:cs typeface="+mn-cs"/>
              </a:rPr>
              <a:t>transmitted</a:t>
            </a:r>
            <a:r>
              <a:rPr lang="en-US" sz="1200" kern="1200" dirty="0">
                <a:solidFill>
                  <a:schemeClr val="tx1"/>
                </a:solidFill>
                <a:effectLst/>
                <a:latin typeface="+mn-lt"/>
                <a:ea typeface="+mn-ea"/>
                <a:cs typeface="+mn-cs"/>
              </a:rPr>
              <a:t> or </a:t>
            </a:r>
            <a:r>
              <a:rPr lang="en-US" sz="1200" u="sng" kern="1200" dirty="0">
                <a:solidFill>
                  <a:schemeClr val="tx1"/>
                </a:solidFill>
                <a:effectLst/>
                <a:latin typeface="+mn-lt"/>
                <a:ea typeface="+mn-ea"/>
                <a:cs typeface="+mn-cs"/>
              </a:rPr>
              <a:t>maintained </a:t>
            </a:r>
            <a:r>
              <a:rPr lang="en-US" sz="1200" kern="1200" dirty="0">
                <a:solidFill>
                  <a:schemeClr val="tx1"/>
                </a:solidFill>
                <a:effectLst/>
                <a:latin typeface="+mn-lt"/>
                <a:ea typeface="+mn-ea"/>
                <a:cs typeface="+mn-cs"/>
              </a:rPr>
              <a:t>in any form or medium.</a:t>
            </a:r>
          </a:p>
          <a:p>
            <a:r>
              <a:rPr lang="en-US" sz="1200" kern="1200" dirty="0">
                <a:solidFill>
                  <a:schemeClr val="tx1"/>
                </a:solidFill>
                <a:effectLst/>
                <a:latin typeface="+mn-lt"/>
                <a:ea typeface="+mn-ea"/>
                <a:cs typeface="+mn-cs"/>
              </a:rPr>
              <a:t>So to be clear:</a:t>
            </a:r>
          </a:p>
          <a:p>
            <a:r>
              <a:rPr lang="en-US" sz="1200" kern="1200" dirty="0">
                <a:solidFill>
                  <a:schemeClr val="tx1"/>
                </a:solidFill>
                <a:effectLst/>
                <a:latin typeface="+mn-lt"/>
                <a:ea typeface="+mn-ea"/>
                <a:cs typeface="+mn-cs"/>
              </a:rPr>
              <a:t>HIPAA defines </a:t>
            </a:r>
            <a:r>
              <a:rPr lang="en-US" sz="1200" u="sng" kern="1200" dirty="0">
                <a:solidFill>
                  <a:schemeClr val="tx1"/>
                </a:solidFill>
                <a:effectLst/>
                <a:latin typeface="+mn-lt"/>
                <a:ea typeface="+mn-ea"/>
                <a:cs typeface="+mn-cs"/>
              </a:rPr>
              <a:t>Protected Health Information</a:t>
            </a:r>
            <a:r>
              <a:rPr lang="en-US" sz="1200" kern="1200" dirty="0">
                <a:solidFill>
                  <a:schemeClr val="tx1"/>
                </a:solidFill>
                <a:effectLst/>
                <a:latin typeface="+mn-lt"/>
                <a:ea typeface="+mn-ea"/>
                <a:cs typeface="+mn-cs"/>
              </a:rPr>
              <a:t> as "any information whether oral, written or recorded, in any form or medium (photographs included), that</a:t>
            </a:r>
          </a:p>
          <a:p>
            <a:pPr lvl="0"/>
            <a:r>
              <a:rPr lang="en-US" sz="1200" kern="1200" dirty="0">
                <a:solidFill>
                  <a:schemeClr val="tx1"/>
                </a:solidFill>
                <a:effectLst/>
                <a:latin typeface="+mn-lt"/>
                <a:ea typeface="+mn-ea"/>
                <a:cs typeface="+mn-cs"/>
              </a:rPr>
              <a:t>Is created or received by a health care provider, health plan, public health authority, employer, life insurer, school or university, or health care clearing house, and</a:t>
            </a:r>
          </a:p>
          <a:p>
            <a:pPr lvl="0"/>
            <a:r>
              <a:rPr lang="en-US" sz="1200" kern="1200" dirty="0">
                <a:solidFill>
                  <a:schemeClr val="tx1"/>
                </a:solidFill>
                <a:effectLst/>
                <a:latin typeface="+mn-lt"/>
                <a:ea typeface="+mn-ea"/>
                <a:cs typeface="+mn-cs"/>
              </a:rPr>
              <a:t>Relates to the past, present, or future physical or mental health or condition of an individual; the provision of health care to an individual; or the past, present or future payment for the provision of health care to an individual.</a:t>
            </a:r>
          </a:p>
          <a:p>
            <a:endParaRPr lang="en-US" dirty="0"/>
          </a:p>
        </p:txBody>
      </p:sp>
      <p:sp>
        <p:nvSpPr>
          <p:cNvPr id="4" name="Slide Number Placeholder 3"/>
          <p:cNvSpPr>
            <a:spLocks noGrp="1"/>
          </p:cNvSpPr>
          <p:nvPr>
            <p:ph type="sldNum" sz="quarter" idx="5"/>
          </p:nvPr>
        </p:nvSpPr>
        <p:spPr/>
        <p:txBody>
          <a:bodyPr/>
          <a:lstStyle/>
          <a:p>
            <a:fld id="{00AD9065-4EE3-4EA4-8491-E242D49F9280}" type="slidenum">
              <a:rPr lang="en-US" smtClean="0"/>
              <a:t>10</a:t>
            </a:fld>
            <a:endParaRPr lang="en-US"/>
          </a:p>
        </p:txBody>
      </p:sp>
    </p:spTree>
    <p:extLst>
      <p:ext uri="{BB962C8B-B14F-4D97-AF65-F5344CB8AC3E}">
        <p14:creationId xmlns:p14="http://schemas.microsoft.com/office/powerpoint/2010/main" val="183202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D9065-4EE3-4EA4-8491-E242D49F9280}" type="slidenum">
              <a:rPr lang="en-US" smtClean="0"/>
              <a:t>11</a:t>
            </a:fld>
            <a:endParaRPr lang="en-US"/>
          </a:p>
        </p:txBody>
      </p:sp>
    </p:spTree>
    <p:extLst>
      <p:ext uri="{BB962C8B-B14F-4D97-AF65-F5344CB8AC3E}">
        <p14:creationId xmlns:p14="http://schemas.microsoft.com/office/powerpoint/2010/main" val="352023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AD9065-4EE3-4EA4-8491-E242D49F9280}" type="slidenum">
              <a:rPr lang="en-US" smtClean="0"/>
              <a:t>12</a:t>
            </a:fld>
            <a:endParaRPr lang="en-US"/>
          </a:p>
        </p:txBody>
      </p:sp>
    </p:spTree>
    <p:extLst>
      <p:ext uri="{BB962C8B-B14F-4D97-AF65-F5344CB8AC3E}">
        <p14:creationId xmlns:p14="http://schemas.microsoft.com/office/powerpoint/2010/main" val="333913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9607D9-9C1B-434C-B5EE-0BE43DED7265}"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607D9-9C1B-434C-B5EE-0BE43DED7265}"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607D9-9C1B-434C-B5EE-0BE43DED7265}"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607D9-9C1B-434C-B5EE-0BE43DED7265}"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607D9-9C1B-434C-B5EE-0BE43DED7265}"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9607D9-9C1B-434C-B5EE-0BE43DED7265}"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9607D9-9C1B-434C-B5EE-0BE43DED7265}"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9607D9-9C1B-434C-B5EE-0BE43DED7265}"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607D9-9C1B-434C-B5EE-0BE43DED7265}"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A5F1F-10AB-4D63-97A0-0D63E21DB9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607D9-9C1B-434C-B5EE-0BE43DED7265}"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A5F1F-10AB-4D63-97A0-0D63E21DB99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59607D9-9C1B-434C-B5EE-0BE43DED7265}" type="datetimeFigureOut">
              <a:rPr lang="en-US" smtClean="0"/>
              <a:t>2/25/2020</a:t>
            </a:fld>
            <a:endParaRPr lang="en-US"/>
          </a:p>
        </p:txBody>
      </p:sp>
      <p:sp>
        <p:nvSpPr>
          <p:cNvPr id="9" name="Slide Number Placeholder 8"/>
          <p:cNvSpPr>
            <a:spLocks noGrp="1"/>
          </p:cNvSpPr>
          <p:nvPr>
            <p:ph type="sldNum" sz="quarter" idx="11"/>
          </p:nvPr>
        </p:nvSpPr>
        <p:spPr/>
        <p:txBody>
          <a:bodyPr/>
          <a:lstStyle/>
          <a:p>
            <a:fld id="{512A5F1F-10AB-4D63-97A0-0D63E21DB99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12A5F1F-10AB-4D63-97A0-0D63E21DB99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59607D9-9C1B-434C-B5EE-0BE43DED7265}" type="datetimeFigureOut">
              <a:rPr lang="en-US" smtClean="0"/>
              <a:t>2/25/2020</a:t>
            </a:fld>
            <a:endParaRPr 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image" Target="../media/image17.jpeg"/><Relationship Id="rId4"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ing.com/images/search?q=easy+button&amp;id=2551AB9A74CD9A1F77115F36B04493F56907E554&amp;FORM=IQFRB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t>HIPAA and Other Privacy Stuff…</a:t>
            </a:r>
          </a:p>
        </p:txBody>
      </p:sp>
      <p:sp>
        <p:nvSpPr>
          <p:cNvPr id="3" name="Subtitle 2"/>
          <p:cNvSpPr>
            <a:spLocks noGrp="1"/>
          </p:cNvSpPr>
          <p:nvPr>
            <p:ph type="subTitle" idx="1"/>
          </p:nvPr>
        </p:nvSpPr>
        <p:spPr>
          <a:xfrm>
            <a:off x="685800" y="4572000"/>
            <a:ext cx="7010400" cy="1600200"/>
          </a:xfrm>
        </p:spPr>
        <p:txBody>
          <a:bodyPr>
            <a:normAutofit fontScale="32500" lnSpcReduction="20000"/>
          </a:bodyPr>
          <a:lstStyle/>
          <a:p>
            <a:endParaRPr lang="en-US" dirty="0"/>
          </a:p>
          <a:p>
            <a:pPr algn="ctr"/>
            <a:r>
              <a:rPr lang="en-US" sz="1050" dirty="0"/>
              <a:t>				</a:t>
            </a:r>
            <a:r>
              <a:rPr lang="en-US" sz="7400" b="1" dirty="0"/>
              <a:t>By</a:t>
            </a:r>
          </a:p>
          <a:p>
            <a:pPr algn="ctr"/>
            <a:r>
              <a:rPr lang="en-US" sz="7400" b="1" dirty="0"/>
              <a:t>			Jennifer Carson and </a:t>
            </a:r>
            <a:r>
              <a:rPr lang="en-US" sz="7400" b="1" dirty="0" err="1"/>
              <a:t>Tamra</a:t>
            </a:r>
            <a:r>
              <a:rPr lang="en-US" sz="7400" b="1" dirty="0"/>
              <a:t> Catt	</a:t>
            </a:r>
          </a:p>
          <a:p>
            <a:endParaRPr lang="en-US" sz="1200" b="1" dirty="0"/>
          </a:p>
          <a:p>
            <a:r>
              <a:rPr lang="en-US" sz="1200" b="1" dirty="0"/>
              <a:t>												 </a:t>
            </a:r>
            <a:r>
              <a:rPr lang="en-US" sz="4900" b="1" dirty="0"/>
              <a:t>Rev. 9/2017</a:t>
            </a:r>
          </a:p>
        </p:txBody>
      </p:sp>
    </p:spTree>
    <p:extLst>
      <p:ext uri="{BB962C8B-B14F-4D97-AF65-F5344CB8AC3E}">
        <p14:creationId xmlns:p14="http://schemas.microsoft.com/office/powerpoint/2010/main" val="263818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Protected Information?</a:t>
            </a:r>
          </a:p>
        </p:txBody>
      </p:sp>
      <p:sp>
        <p:nvSpPr>
          <p:cNvPr id="3" name="Content Placeholder 2"/>
          <p:cNvSpPr>
            <a:spLocks noGrp="1"/>
          </p:cNvSpPr>
          <p:nvPr>
            <p:ph idx="1"/>
          </p:nvPr>
        </p:nvSpPr>
        <p:spPr/>
        <p:txBody>
          <a:bodyPr/>
          <a:lstStyle/>
          <a:p>
            <a:r>
              <a:rPr lang="en-US" dirty="0"/>
              <a:t>CCS has adopted the following definitions:</a:t>
            </a:r>
          </a:p>
          <a:p>
            <a:pPr lvl="1"/>
            <a:r>
              <a:rPr lang="en-US" b="1" u="sng" dirty="0"/>
              <a:t>Protected Health Information  (PHI)</a:t>
            </a:r>
            <a:r>
              <a:rPr lang="en-US" dirty="0"/>
              <a:t>– any information, whether oral or recorded in any form or medium that is created by a healthcare provider, employer, etc. and relates to past, present or future physical or mental health or condition of the individual, the provision of health care to an individual, or the past, present or future payment for the provisions of healthcare.  PHI consists of 18 different identifiers. </a:t>
            </a:r>
          </a:p>
          <a:p>
            <a:pPr lvl="1"/>
            <a:r>
              <a:rPr lang="en-US" dirty="0"/>
              <a:t>PHI retains the same protection for 50 years from the date of death.  </a:t>
            </a:r>
          </a:p>
          <a:p>
            <a:endParaRPr lang="en-US" dirty="0"/>
          </a:p>
        </p:txBody>
      </p:sp>
    </p:spTree>
    <p:extLst>
      <p:ext uri="{BB962C8B-B14F-4D97-AF65-F5344CB8AC3E}">
        <p14:creationId xmlns:p14="http://schemas.microsoft.com/office/powerpoint/2010/main" val="44570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List of  18 Protected Identifiers</a:t>
            </a:r>
          </a:p>
        </p:txBody>
      </p:sp>
      <p:sp>
        <p:nvSpPr>
          <p:cNvPr id="4" name="Rectangle 4"/>
          <p:cNvSpPr txBox="1">
            <a:spLocks noChangeArrowheads="1"/>
          </p:cNvSpPr>
          <p:nvPr/>
        </p:nvSpPr>
        <p:spPr>
          <a:xfrm>
            <a:off x="836720" y="1828800"/>
            <a:ext cx="3775075" cy="3724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600" dirty="0"/>
              <a:t>Name </a:t>
            </a:r>
            <a:r>
              <a:rPr lang="en-US" sz="1600" dirty="0">
                <a:solidFill>
                  <a:srgbClr val="FF0000"/>
                </a:solidFill>
              </a:rPr>
              <a:t>(including initials)</a:t>
            </a:r>
          </a:p>
          <a:p>
            <a:pPr>
              <a:lnSpc>
                <a:spcPct val="80000"/>
              </a:lnSpc>
            </a:pPr>
            <a:r>
              <a:rPr lang="en-US" sz="1600" dirty="0"/>
              <a:t>Date of birth (or any date smaller than a year)</a:t>
            </a:r>
          </a:p>
          <a:p>
            <a:pPr>
              <a:lnSpc>
                <a:spcPct val="80000"/>
              </a:lnSpc>
            </a:pPr>
            <a:r>
              <a:rPr lang="en-US" sz="1600" dirty="0"/>
              <a:t>Any elements of dates smaller than a year (date of admission, discharge, death, etc.)</a:t>
            </a:r>
          </a:p>
          <a:p>
            <a:pPr>
              <a:lnSpc>
                <a:spcPct val="80000"/>
              </a:lnSpc>
            </a:pPr>
            <a:r>
              <a:rPr lang="en-US" sz="1600" dirty="0"/>
              <a:t>Zip code</a:t>
            </a:r>
          </a:p>
          <a:p>
            <a:pPr>
              <a:lnSpc>
                <a:spcPct val="80000"/>
              </a:lnSpc>
            </a:pPr>
            <a:r>
              <a:rPr lang="en-US" sz="1600" dirty="0"/>
              <a:t>Clinical record number</a:t>
            </a:r>
          </a:p>
          <a:p>
            <a:pPr>
              <a:lnSpc>
                <a:spcPct val="80000"/>
              </a:lnSpc>
            </a:pPr>
            <a:r>
              <a:rPr lang="en-US" sz="1600" dirty="0"/>
              <a:t>Device identification numbers (pacemaker)</a:t>
            </a:r>
          </a:p>
          <a:p>
            <a:pPr>
              <a:lnSpc>
                <a:spcPct val="80000"/>
              </a:lnSpc>
            </a:pPr>
            <a:r>
              <a:rPr lang="en-US" sz="1600" dirty="0"/>
              <a:t>Full face photographs or comparable images</a:t>
            </a:r>
          </a:p>
          <a:p>
            <a:pPr>
              <a:lnSpc>
                <a:spcPct val="80000"/>
              </a:lnSpc>
            </a:pPr>
            <a:r>
              <a:rPr lang="en-US" sz="1600" dirty="0"/>
              <a:t>Biometric identifiers (fingerprint, voice print, retina scan, etc.)</a:t>
            </a:r>
          </a:p>
        </p:txBody>
      </p:sp>
      <p:sp>
        <p:nvSpPr>
          <p:cNvPr id="5" name="Rectangle 5"/>
          <p:cNvSpPr txBox="1">
            <a:spLocks noChangeArrowheads="1"/>
          </p:cNvSpPr>
          <p:nvPr/>
        </p:nvSpPr>
        <p:spPr>
          <a:xfrm>
            <a:off x="4729517" y="1752600"/>
            <a:ext cx="3775075" cy="37242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1600" dirty="0"/>
              <a:t>Social Security number</a:t>
            </a:r>
          </a:p>
          <a:p>
            <a:pPr>
              <a:lnSpc>
                <a:spcPct val="80000"/>
              </a:lnSpc>
            </a:pPr>
            <a:r>
              <a:rPr lang="en-US" sz="1600" dirty="0"/>
              <a:t>Any geographic subdivision smaller than a state</a:t>
            </a:r>
          </a:p>
          <a:p>
            <a:pPr>
              <a:lnSpc>
                <a:spcPct val="80000"/>
              </a:lnSpc>
            </a:pPr>
            <a:r>
              <a:rPr lang="en-US" sz="1600" dirty="0"/>
              <a:t>Phone number</a:t>
            </a:r>
          </a:p>
          <a:p>
            <a:pPr>
              <a:lnSpc>
                <a:spcPct val="80000"/>
              </a:lnSpc>
            </a:pPr>
            <a:r>
              <a:rPr lang="en-US" sz="1600" dirty="0"/>
              <a:t>Fax number </a:t>
            </a:r>
          </a:p>
          <a:p>
            <a:pPr>
              <a:lnSpc>
                <a:spcPct val="80000"/>
              </a:lnSpc>
            </a:pPr>
            <a:r>
              <a:rPr lang="en-US" sz="1600" dirty="0"/>
              <a:t>Email address</a:t>
            </a:r>
          </a:p>
          <a:p>
            <a:pPr>
              <a:lnSpc>
                <a:spcPct val="80000"/>
              </a:lnSpc>
            </a:pPr>
            <a:r>
              <a:rPr lang="en-US" sz="1600" dirty="0"/>
              <a:t>Health plan beneficiary number</a:t>
            </a:r>
          </a:p>
          <a:p>
            <a:pPr>
              <a:lnSpc>
                <a:spcPct val="80000"/>
              </a:lnSpc>
            </a:pPr>
            <a:r>
              <a:rPr lang="en-US" sz="1600" dirty="0"/>
              <a:t>Any other account number</a:t>
            </a:r>
          </a:p>
          <a:p>
            <a:pPr>
              <a:lnSpc>
                <a:spcPct val="80000"/>
              </a:lnSpc>
            </a:pPr>
            <a:r>
              <a:rPr lang="en-US" sz="1600" dirty="0"/>
              <a:t>Certificate/license number</a:t>
            </a:r>
          </a:p>
          <a:p>
            <a:pPr>
              <a:lnSpc>
                <a:spcPct val="80000"/>
              </a:lnSpc>
            </a:pPr>
            <a:r>
              <a:rPr lang="en-US" sz="1600" dirty="0"/>
              <a:t>Vehicle identifiers</a:t>
            </a:r>
          </a:p>
          <a:p>
            <a:pPr>
              <a:lnSpc>
                <a:spcPct val="80000"/>
              </a:lnSpc>
            </a:pPr>
            <a:r>
              <a:rPr lang="en-US" sz="1600" dirty="0"/>
              <a:t>Web URL’s</a:t>
            </a:r>
          </a:p>
          <a:p>
            <a:pPr>
              <a:lnSpc>
                <a:spcPct val="80000"/>
              </a:lnSpc>
            </a:pPr>
            <a:r>
              <a:rPr lang="en-US" sz="1600" dirty="0"/>
              <a:t>Internet IP address numbers</a:t>
            </a:r>
          </a:p>
          <a:p>
            <a:pPr>
              <a:lnSpc>
                <a:spcPct val="80000"/>
              </a:lnSpc>
            </a:pPr>
            <a:r>
              <a:rPr lang="en-US" sz="1600" dirty="0"/>
              <a:t>Any other unique number, characteristic, or code</a:t>
            </a:r>
          </a:p>
        </p:txBody>
      </p:sp>
      <p:sp>
        <p:nvSpPr>
          <p:cNvPr id="3" name="TextBox 2"/>
          <p:cNvSpPr txBox="1"/>
          <p:nvPr/>
        </p:nvSpPr>
        <p:spPr>
          <a:xfrm>
            <a:off x="609600" y="5867400"/>
            <a:ext cx="7391400" cy="646331"/>
          </a:xfrm>
          <a:prstGeom prst="rect">
            <a:avLst/>
          </a:prstGeom>
          <a:noFill/>
        </p:spPr>
        <p:txBody>
          <a:bodyPr wrap="square" rtlCol="0">
            <a:spAutoFit/>
          </a:bodyPr>
          <a:lstStyle/>
          <a:p>
            <a:r>
              <a:rPr lang="en-US" dirty="0"/>
              <a:t>If an unauthorized access or disclosure has ANY of one of these protected identifiers it is considered a breach.</a:t>
            </a:r>
          </a:p>
        </p:txBody>
      </p:sp>
    </p:spTree>
    <p:extLst>
      <p:ext uri="{BB962C8B-B14F-4D97-AF65-F5344CB8AC3E}">
        <p14:creationId xmlns:p14="http://schemas.microsoft.com/office/powerpoint/2010/main" val="16044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lide(fromBottom)">
                                      <p:cBhvr>
                                        <p:cTn id="11" dur="500"/>
                                        <p:tgtEl>
                                          <p:spTgt spid="4">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Bottom)">
                                      <p:cBhvr>
                                        <p:cTn id="15" dur="500"/>
                                        <p:tgtEl>
                                          <p:spTgt spid="4">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lide(fromBottom)">
                                      <p:cBhvr>
                                        <p:cTn id="19" dur="500"/>
                                        <p:tgtEl>
                                          <p:spTgt spid="4">
                                            <p:txEl>
                                              <p:pRg st="3" end="3"/>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Bottom)">
                                      <p:cBhvr>
                                        <p:cTn id="23" dur="500"/>
                                        <p:tgtEl>
                                          <p:spTgt spid="4">
                                            <p:txEl>
                                              <p:pRg st="4" end="4"/>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lide(fromBottom)">
                                      <p:cBhvr>
                                        <p:cTn id="27" dur="500"/>
                                        <p:tgtEl>
                                          <p:spTgt spid="4">
                                            <p:txEl>
                                              <p:pRg st="5" end="5"/>
                                            </p:txEl>
                                          </p:spTgt>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slide(fromBottom)">
                                      <p:cBhvr>
                                        <p:cTn id="31" dur="500"/>
                                        <p:tgtEl>
                                          <p:spTgt spid="4">
                                            <p:txEl>
                                              <p:pRg st="6" end="6"/>
                                            </p:txEl>
                                          </p:spTgt>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slide(fromBottom)">
                                      <p:cBhvr>
                                        <p:cTn id="35" dur="500"/>
                                        <p:tgtEl>
                                          <p:spTgt spid="4">
                                            <p:txEl>
                                              <p:pRg st="7" end="7"/>
                                            </p:txEl>
                                          </p:spTgt>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slide(fromBottom)">
                                      <p:cBhvr>
                                        <p:cTn id="39" dur="500"/>
                                        <p:tgtEl>
                                          <p:spTgt spid="5">
                                            <p:txEl>
                                              <p:pRg st="0" end="0"/>
                                            </p:txEl>
                                          </p:spTgt>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slide(fromBottom)">
                                      <p:cBhvr>
                                        <p:cTn id="43" dur="500"/>
                                        <p:tgtEl>
                                          <p:spTgt spid="5">
                                            <p:txEl>
                                              <p:pRg st="1" end="1"/>
                                            </p:txEl>
                                          </p:spTgt>
                                        </p:tgtEl>
                                      </p:cBhvr>
                                    </p:animEffec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slide(fromBottom)">
                                      <p:cBhvr>
                                        <p:cTn id="47" dur="500"/>
                                        <p:tgtEl>
                                          <p:spTgt spid="5">
                                            <p:txEl>
                                              <p:pRg st="2" end="2"/>
                                            </p:txEl>
                                          </p:spTgt>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slide(fromBottom)">
                                      <p:cBhvr>
                                        <p:cTn id="51" dur="500"/>
                                        <p:tgtEl>
                                          <p:spTgt spid="5">
                                            <p:txEl>
                                              <p:pRg st="3" end="3"/>
                                            </p:txEl>
                                          </p:spTgt>
                                        </p:tgtEl>
                                      </p:cBhvr>
                                    </p:animEffect>
                                  </p:childTnLst>
                                </p:cTn>
                              </p:par>
                            </p:childTnLst>
                          </p:cTn>
                        </p:par>
                        <p:par>
                          <p:cTn id="52" fill="hold">
                            <p:stCondLst>
                              <p:cond delay="6000"/>
                            </p:stCondLst>
                            <p:childTnLst>
                              <p:par>
                                <p:cTn id="53" presetID="12" presetClass="entr" presetSubtype="4" fill="hold" grpId="0" nodeType="after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slide(fromBottom)">
                                      <p:cBhvr>
                                        <p:cTn id="55" dur="500"/>
                                        <p:tgtEl>
                                          <p:spTgt spid="5">
                                            <p:txEl>
                                              <p:pRg st="4" end="4"/>
                                            </p:txEl>
                                          </p:spTgt>
                                        </p:tgtEl>
                                      </p:cBhvr>
                                    </p:animEffect>
                                  </p:childTnLst>
                                </p:cTn>
                              </p:par>
                            </p:childTnLst>
                          </p:cTn>
                        </p:par>
                        <p:par>
                          <p:cTn id="56" fill="hold">
                            <p:stCondLst>
                              <p:cond delay="6500"/>
                            </p:stCondLst>
                            <p:childTnLst>
                              <p:par>
                                <p:cTn id="57" presetID="12" presetClass="entr" presetSubtype="4" fill="hold" grpId="0" nodeType="after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slide(fromBottom)">
                                      <p:cBhvr>
                                        <p:cTn id="59" dur="500"/>
                                        <p:tgtEl>
                                          <p:spTgt spid="5">
                                            <p:txEl>
                                              <p:pRg st="5" end="5"/>
                                            </p:txEl>
                                          </p:spTgt>
                                        </p:tgtEl>
                                      </p:cBhvr>
                                    </p:animEffect>
                                  </p:childTnLst>
                                </p:cTn>
                              </p:par>
                            </p:childTnLst>
                          </p:cTn>
                        </p:par>
                        <p:par>
                          <p:cTn id="60" fill="hold">
                            <p:stCondLst>
                              <p:cond delay="7000"/>
                            </p:stCondLst>
                            <p:childTnLst>
                              <p:par>
                                <p:cTn id="61" presetID="12" presetClass="entr" presetSubtype="4" fill="hold" grpId="0" nodeType="after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slide(fromBottom)">
                                      <p:cBhvr>
                                        <p:cTn id="63" dur="500"/>
                                        <p:tgtEl>
                                          <p:spTgt spid="5">
                                            <p:txEl>
                                              <p:pRg st="6" end="6"/>
                                            </p:txEl>
                                          </p:spTgt>
                                        </p:tgtEl>
                                      </p:cBhvr>
                                    </p:animEffect>
                                  </p:childTnLst>
                                </p:cTn>
                              </p:par>
                            </p:childTnLst>
                          </p:cTn>
                        </p:par>
                        <p:par>
                          <p:cTn id="64" fill="hold">
                            <p:stCondLst>
                              <p:cond delay="7500"/>
                            </p:stCondLst>
                            <p:childTnLst>
                              <p:par>
                                <p:cTn id="65" presetID="12" presetClass="entr" presetSubtype="4" fill="hold" grpId="0" nodeType="after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slide(fromBottom)">
                                      <p:cBhvr>
                                        <p:cTn id="67" dur="500"/>
                                        <p:tgtEl>
                                          <p:spTgt spid="5">
                                            <p:txEl>
                                              <p:pRg st="7" end="7"/>
                                            </p:txEl>
                                          </p:spTgt>
                                        </p:tgtEl>
                                      </p:cBhvr>
                                    </p:animEffect>
                                  </p:childTnLst>
                                </p:cTn>
                              </p:par>
                            </p:childTnLst>
                          </p:cTn>
                        </p:par>
                        <p:par>
                          <p:cTn id="68" fill="hold">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animEffect transition="in" filter="slide(fromBottom)">
                                      <p:cBhvr>
                                        <p:cTn id="71" dur="500"/>
                                        <p:tgtEl>
                                          <p:spTgt spid="5">
                                            <p:txEl>
                                              <p:pRg st="8" end="8"/>
                                            </p:txEl>
                                          </p:spTgt>
                                        </p:tgtEl>
                                      </p:cBhvr>
                                    </p:animEffect>
                                  </p:childTnLst>
                                </p:cTn>
                              </p:par>
                            </p:childTnLst>
                          </p:cTn>
                        </p:par>
                        <p:par>
                          <p:cTn id="72" fill="hold">
                            <p:stCondLst>
                              <p:cond delay="8500"/>
                            </p:stCondLst>
                            <p:childTnLst>
                              <p:par>
                                <p:cTn id="73" presetID="12" presetClass="entr" presetSubtype="4" fill="hold" grpId="0" nodeType="after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animEffect transition="in" filter="slide(fromBottom)">
                                      <p:cBhvr>
                                        <p:cTn id="75" dur="500"/>
                                        <p:tgtEl>
                                          <p:spTgt spid="5">
                                            <p:txEl>
                                              <p:pRg st="9" end="9"/>
                                            </p:txEl>
                                          </p:spTgt>
                                        </p:tgtEl>
                                      </p:cBhvr>
                                    </p:animEffect>
                                  </p:childTnLst>
                                </p:cTn>
                              </p:par>
                            </p:childTnLst>
                          </p:cTn>
                        </p:par>
                        <p:par>
                          <p:cTn id="76" fill="hold">
                            <p:stCondLst>
                              <p:cond delay="9000"/>
                            </p:stCondLst>
                            <p:childTnLst>
                              <p:par>
                                <p:cTn id="77" presetID="12" presetClass="entr" presetSubtype="4" fill="hold" grpId="0" nodeType="afterEffect">
                                  <p:stCondLst>
                                    <p:cond delay="0"/>
                                  </p:stCondLst>
                                  <p:childTnLst>
                                    <p:set>
                                      <p:cBhvr>
                                        <p:cTn id="78" dur="1" fill="hold">
                                          <p:stCondLst>
                                            <p:cond delay="0"/>
                                          </p:stCondLst>
                                        </p:cTn>
                                        <p:tgtEl>
                                          <p:spTgt spid="5">
                                            <p:txEl>
                                              <p:pRg st="10" end="10"/>
                                            </p:txEl>
                                          </p:spTgt>
                                        </p:tgtEl>
                                        <p:attrNameLst>
                                          <p:attrName>style.visibility</p:attrName>
                                        </p:attrNameLst>
                                      </p:cBhvr>
                                      <p:to>
                                        <p:strVal val="visible"/>
                                      </p:to>
                                    </p:set>
                                    <p:animEffect transition="in" filter="slide(fromBottom)">
                                      <p:cBhvr>
                                        <p:cTn id="79" dur="500"/>
                                        <p:tgtEl>
                                          <p:spTgt spid="5">
                                            <p:txEl>
                                              <p:pRg st="10" end="10"/>
                                            </p:txEl>
                                          </p:spTgt>
                                        </p:tgtEl>
                                      </p:cBhvr>
                                    </p:animEffect>
                                  </p:childTnLst>
                                </p:cTn>
                              </p:par>
                            </p:childTnLst>
                          </p:cTn>
                        </p:par>
                        <p:par>
                          <p:cTn id="80" fill="hold">
                            <p:stCondLst>
                              <p:cond delay="9500"/>
                            </p:stCondLst>
                            <p:childTnLst>
                              <p:par>
                                <p:cTn id="81" presetID="12" presetClass="entr" presetSubtype="4" fill="hold" grpId="0" nodeType="afterEffect">
                                  <p:stCondLst>
                                    <p:cond delay="0"/>
                                  </p:stCondLst>
                                  <p:childTnLst>
                                    <p:set>
                                      <p:cBhvr>
                                        <p:cTn id="82" dur="1" fill="hold">
                                          <p:stCondLst>
                                            <p:cond delay="0"/>
                                          </p:stCondLst>
                                        </p:cTn>
                                        <p:tgtEl>
                                          <p:spTgt spid="5">
                                            <p:txEl>
                                              <p:pRg st="11" end="11"/>
                                            </p:txEl>
                                          </p:spTgt>
                                        </p:tgtEl>
                                        <p:attrNameLst>
                                          <p:attrName>style.visibility</p:attrName>
                                        </p:attrNameLst>
                                      </p:cBhvr>
                                      <p:to>
                                        <p:strVal val="visible"/>
                                      </p:to>
                                    </p:set>
                                    <p:animEffect transition="in" filter="slide(fromBottom)">
                                      <p:cBhvr>
                                        <p:cTn id="83"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Disclosure?</a:t>
            </a:r>
          </a:p>
        </p:txBody>
      </p:sp>
      <p:sp>
        <p:nvSpPr>
          <p:cNvPr id="3" name="Content Placeholder 2"/>
          <p:cNvSpPr>
            <a:spLocks noGrp="1"/>
          </p:cNvSpPr>
          <p:nvPr>
            <p:ph idx="1"/>
          </p:nvPr>
        </p:nvSpPr>
        <p:spPr/>
        <p:txBody>
          <a:bodyPr>
            <a:normAutofit/>
          </a:bodyPr>
          <a:lstStyle/>
          <a:p>
            <a:r>
              <a:rPr lang="en-US" dirty="0"/>
              <a:t>ANY communication of information about a client or of information that would identify someone as a client</a:t>
            </a:r>
          </a:p>
          <a:p>
            <a:endParaRPr lang="en-US" dirty="0"/>
          </a:p>
          <a:p>
            <a:r>
              <a:rPr lang="en-US" dirty="0"/>
              <a:t>Applies to past and present clients</a:t>
            </a:r>
          </a:p>
          <a:p>
            <a:endParaRPr lang="en-US" dirty="0"/>
          </a:p>
          <a:p>
            <a:r>
              <a:rPr lang="en-US" dirty="0"/>
              <a:t>If the individual in question is not AND has never been a client, we can disclose that information</a:t>
            </a:r>
          </a:p>
        </p:txBody>
      </p:sp>
    </p:spTree>
    <p:extLst>
      <p:ext uri="{BB962C8B-B14F-4D97-AF65-F5344CB8AC3E}">
        <p14:creationId xmlns:p14="http://schemas.microsoft.com/office/powerpoint/2010/main" val="27053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with our Clients</a:t>
            </a:r>
          </a:p>
        </p:txBody>
      </p:sp>
      <p:sp>
        <p:nvSpPr>
          <p:cNvPr id="3" name="Content Placeholder 2"/>
          <p:cNvSpPr>
            <a:spLocks noGrp="1"/>
          </p:cNvSpPr>
          <p:nvPr>
            <p:ph idx="1"/>
          </p:nvPr>
        </p:nvSpPr>
        <p:spPr/>
        <p:txBody>
          <a:bodyPr/>
          <a:lstStyle/>
          <a:p>
            <a:r>
              <a:rPr lang="en-US" dirty="0"/>
              <a:t>We must communicate with our clients what we are disclosing about them to others to allow them to opt out.  </a:t>
            </a:r>
          </a:p>
          <a:p>
            <a:r>
              <a:rPr lang="en-US" dirty="0"/>
              <a:t>We must provide our clients with the </a:t>
            </a:r>
            <a:r>
              <a:rPr lang="en-US" b="1" dirty="0"/>
              <a:t>CCS Notice of Privacy Practices</a:t>
            </a:r>
            <a:r>
              <a:rPr lang="en-US" dirty="0"/>
              <a:t> which explains:</a:t>
            </a:r>
          </a:p>
          <a:p>
            <a:pPr lvl="1"/>
            <a:r>
              <a:rPr lang="en-US" dirty="0"/>
              <a:t>Clients Rights to Privacy</a:t>
            </a:r>
          </a:p>
          <a:p>
            <a:pPr lvl="1"/>
            <a:r>
              <a:rPr lang="en-US" dirty="0"/>
              <a:t>How CCS will use or share their personal information</a:t>
            </a:r>
          </a:p>
          <a:p>
            <a:pPr lvl="1"/>
            <a:r>
              <a:rPr lang="en-US" dirty="0"/>
              <a:t>CCS’s responsibility to protect their private health and personal information.</a:t>
            </a:r>
          </a:p>
          <a:p>
            <a:r>
              <a:rPr lang="en-US" b="1" dirty="0"/>
              <a:t>Authorizations to Release Information</a:t>
            </a:r>
          </a:p>
          <a:p>
            <a:pPr lvl="1"/>
            <a:r>
              <a:rPr lang="en-US" dirty="0"/>
              <a:t>Unless it has to do with Treatment, Payment or Operations we must obtain a WRITTEN authorization from the client to release their private health and personal information.  </a:t>
            </a:r>
          </a:p>
          <a:p>
            <a:endParaRPr lang="en-US" dirty="0"/>
          </a:p>
          <a:p>
            <a:endParaRPr lang="en-US" dirty="0"/>
          </a:p>
        </p:txBody>
      </p:sp>
    </p:spTree>
    <p:extLst>
      <p:ext uri="{BB962C8B-B14F-4D97-AF65-F5344CB8AC3E}">
        <p14:creationId xmlns:p14="http://schemas.microsoft.com/office/powerpoint/2010/main" val="4733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Photos or Personal Information</a:t>
            </a:r>
          </a:p>
        </p:txBody>
      </p:sp>
      <p:sp>
        <p:nvSpPr>
          <p:cNvPr id="3" name="Content Placeholder 2"/>
          <p:cNvSpPr>
            <a:spLocks noGrp="1"/>
          </p:cNvSpPr>
          <p:nvPr>
            <p:ph idx="1"/>
          </p:nvPr>
        </p:nvSpPr>
        <p:spPr/>
        <p:txBody>
          <a:bodyPr/>
          <a:lstStyle/>
          <a:p>
            <a:endParaRPr lang="en-US" dirty="0"/>
          </a:p>
          <a:p>
            <a:r>
              <a:rPr lang="en-US" dirty="0"/>
              <a:t>Even to publish a photo of or personal information about a client, we must get their written permission.  </a:t>
            </a:r>
          </a:p>
          <a:p>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267200"/>
            <a:ext cx="4016276" cy="2247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11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Can You Disclose Without Written Permission?</a:t>
            </a:r>
          </a:p>
        </p:txBody>
      </p:sp>
      <p:sp>
        <p:nvSpPr>
          <p:cNvPr id="3" name="Content Placeholder 2"/>
          <p:cNvSpPr>
            <a:spLocks noGrp="1"/>
          </p:cNvSpPr>
          <p:nvPr>
            <p:ph idx="1"/>
          </p:nvPr>
        </p:nvSpPr>
        <p:spPr/>
        <p:txBody>
          <a:bodyPr/>
          <a:lstStyle/>
          <a:p>
            <a:r>
              <a:rPr lang="en-US" dirty="0"/>
              <a:t>When disclosure has to do with the following:</a:t>
            </a:r>
          </a:p>
          <a:p>
            <a:pPr lvl="1"/>
            <a:r>
              <a:rPr lang="en-US" dirty="0"/>
              <a:t>Treatment, Payment or Operations</a:t>
            </a:r>
          </a:p>
          <a:p>
            <a:pPr lvl="1"/>
            <a:r>
              <a:rPr lang="en-US" dirty="0"/>
              <a:t>Public Health Activities</a:t>
            </a:r>
          </a:p>
          <a:p>
            <a:pPr lvl="1"/>
            <a:r>
              <a:rPr lang="en-US" dirty="0"/>
              <a:t>Law Enforcement</a:t>
            </a:r>
          </a:p>
          <a:p>
            <a:pPr lvl="1"/>
            <a:r>
              <a:rPr lang="en-US" dirty="0"/>
              <a:t>Organ and Tissue Donation</a:t>
            </a:r>
          </a:p>
          <a:p>
            <a:pPr lvl="1"/>
            <a:r>
              <a:rPr lang="en-US" dirty="0"/>
              <a:t>Avert Serious Threat</a:t>
            </a:r>
          </a:p>
          <a:p>
            <a:pPr lvl="1"/>
            <a:r>
              <a:rPr lang="en-US" dirty="0"/>
              <a:t>Worker’s Compensation</a:t>
            </a:r>
          </a:p>
          <a:p>
            <a:pPr lvl="1"/>
            <a:r>
              <a:rPr lang="en-US" dirty="0"/>
              <a:t>Report Abuse or Neglect</a:t>
            </a:r>
          </a:p>
          <a:p>
            <a:pPr lvl="1"/>
            <a:r>
              <a:rPr lang="en-US" dirty="0"/>
              <a:t>Legal Proceeding </a:t>
            </a:r>
          </a:p>
          <a:p>
            <a:pPr lvl="1"/>
            <a:r>
              <a:rPr lang="en-US" dirty="0"/>
              <a:t>Information about decedents</a:t>
            </a:r>
          </a:p>
          <a:p>
            <a:pPr marL="411480" lvl="1" indent="0">
              <a:buNone/>
            </a:pPr>
            <a:endParaRPr lang="en-US" dirty="0"/>
          </a:p>
          <a:p>
            <a:pPr marL="411480" lvl="1" indent="0">
              <a:buNone/>
            </a:pPr>
            <a:r>
              <a:rPr lang="en-US" dirty="0"/>
              <a:t>Each of these has some special requirements, so it is good to check with Privacy Officer before disclosing to anyone of these areas.</a:t>
            </a:r>
          </a:p>
        </p:txBody>
      </p:sp>
    </p:spTree>
    <p:extLst>
      <p:ext uri="{BB962C8B-B14F-4D97-AF65-F5344CB8AC3E}">
        <p14:creationId xmlns:p14="http://schemas.microsoft.com/office/powerpoint/2010/main" val="18002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is a Disclosure Permitted?</a:t>
            </a:r>
          </a:p>
        </p:txBody>
      </p:sp>
      <p:sp>
        <p:nvSpPr>
          <p:cNvPr id="3" name="Content Placeholder 2"/>
          <p:cNvSpPr>
            <a:spLocks noGrp="1"/>
          </p:cNvSpPr>
          <p:nvPr>
            <p:ph idx="1"/>
          </p:nvPr>
        </p:nvSpPr>
        <p:spPr/>
        <p:txBody>
          <a:bodyPr>
            <a:normAutofit/>
          </a:bodyPr>
          <a:lstStyle/>
          <a:p>
            <a:r>
              <a:rPr lang="en-US" dirty="0"/>
              <a:t>In a medical/psychiatric emergency</a:t>
            </a:r>
          </a:p>
          <a:p>
            <a:r>
              <a:rPr lang="en-US" dirty="0"/>
              <a:t>To an individual or legal representative/guardian</a:t>
            </a:r>
          </a:p>
          <a:p>
            <a:r>
              <a:rPr lang="en-US" dirty="0"/>
              <a:t>Written consent (ROI)</a:t>
            </a:r>
          </a:p>
          <a:p>
            <a:r>
              <a:rPr lang="en-US" dirty="0"/>
              <a:t>Court order</a:t>
            </a:r>
          </a:p>
          <a:p>
            <a:r>
              <a:rPr lang="en-US" dirty="0"/>
              <a:t>Crime against a program or program personnel</a:t>
            </a:r>
          </a:p>
          <a:p>
            <a:r>
              <a:rPr lang="en-US" dirty="0"/>
              <a:t>Research</a:t>
            </a:r>
          </a:p>
          <a:p>
            <a:r>
              <a:rPr lang="en-US" dirty="0"/>
              <a:t>Audit/Evaluation</a:t>
            </a:r>
          </a:p>
          <a:p>
            <a:r>
              <a:rPr lang="en-US" dirty="0"/>
              <a:t>To report child abuse</a:t>
            </a:r>
          </a:p>
          <a:p>
            <a:r>
              <a:rPr lang="en-US" dirty="0"/>
              <a:t>To a Business Associate</a:t>
            </a:r>
          </a:p>
        </p:txBody>
      </p:sp>
    </p:spTree>
    <p:extLst>
      <p:ext uri="{BB962C8B-B14F-4D97-AF65-F5344CB8AC3E}">
        <p14:creationId xmlns:p14="http://schemas.microsoft.com/office/powerpoint/2010/main" val="148762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Disclosures with or without Authorization</a:t>
            </a:r>
          </a:p>
        </p:txBody>
      </p:sp>
      <p:sp>
        <p:nvSpPr>
          <p:cNvPr id="3" name="Content Placeholder 2"/>
          <p:cNvSpPr>
            <a:spLocks noGrp="1"/>
          </p:cNvSpPr>
          <p:nvPr>
            <p:ph idx="1"/>
          </p:nvPr>
        </p:nvSpPr>
        <p:spPr/>
        <p:txBody>
          <a:bodyPr/>
          <a:lstStyle/>
          <a:p>
            <a:r>
              <a:rPr lang="en-US" dirty="0"/>
              <a:t>Mandatory Disclosures:</a:t>
            </a:r>
          </a:p>
          <a:p>
            <a:pPr lvl="1"/>
            <a:r>
              <a:rPr lang="en-US" dirty="0"/>
              <a:t>HIPAA mandates two instances when disclosures are mandatory whether you have client written permission or not:</a:t>
            </a:r>
          </a:p>
          <a:p>
            <a:pPr marL="868680" lvl="1" indent="-457200">
              <a:buFont typeface="+mj-lt"/>
              <a:buAutoNum type="arabicPeriod"/>
            </a:pPr>
            <a:r>
              <a:rPr lang="en-US" dirty="0"/>
              <a:t>To the patient, with some exceptions – when giving the requested information could be damaging to the client or to someone else</a:t>
            </a:r>
          </a:p>
          <a:p>
            <a:pPr marL="868680" lvl="1" indent="-457200">
              <a:buFont typeface="+mj-lt"/>
              <a:buAutoNum type="arabicPeriod"/>
            </a:pPr>
            <a:r>
              <a:rPr lang="en-US" dirty="0"/>
              <a:t>To the Secretary of Department of Health and Human Services to investigate alleged privacy violation</a:t>
            </a:r>
          </a:p>
          <a:p>
            <a:pPr marL="868680" lvl="1" indent="-457200">
              <a:buFont typeface="+mj-lt"/>
              <a:buAutoNum type="arabicPeriod"/>
            </a:pPr>
            <a:endParaRPr lang="en-US" dirty="0"/>
          </a:p>
        </p:txBody>
      </p:sp>
    </p:spTree>
    <p:extLst>
      <p:ext uri="{BB962C8B-B14F-4D97-AF65-F5344CB8AC3E}">
        <p14:creationId xmlns:p14="http://schemas.microsoft.com/office/powerpoint/2010/main" val="285708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Guardians and Legal Representatives?</a:t>
            </a:r>
          </a:p>
        </p:txBody>
      </p:sp>
      <p:sp>
        <p:nvSpPr>
          <p:cNvPr id="3" name="Content Placeholder 2"/>
          <p:cNvSpPr>
            <a:spLocks noGrp="1"/>
          </p:cNvSpPr>
          <p:nvPr>
            <p:ph idx="1"/>
          </p:nvPr>
        </p:nvSpPr>
        <p:spPr/>
        <p:txBody>
          <a:bodyPr>
            <a:normAutofit/>
          </a:bodyPr>
          <a:lstStyle/>
          <a:p>
            <a:endParaRPr lang="en-US" dirty="0"/>
          </a:p>
          <a:p>
            <a:r>
              <a:rPr lang="en-US" dirty="0"/>
              <a:t>HIPAA allows the Power of Attorney to sign legal documents and to have access to client’s records, just as a client has access to their records</a:t>
            </a:r>
          </a:p>
          <a:p>
            <a:endParaRPr lang="en-US" dirty="0"/>
          </a:p>
        </p:txBody>
      </p:sp>
    </p:spTree>
    <p:extLst>
      <p:ext uri="{BB962C8B-B14F-4D97-AF65-F5344CB8AC3E}">
        <p14:creationId xmlns:p14="http://schemas.microsoft.com/office/powerpoint/2010/main" val="300366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Expired/Revoked ROI’s</a:t>
            </a:r>
          </a:p>
        </p:txBody>
      </p:sp>
      <p:sp>
        <p:nvSpPr>
          <p:cNvPr id="3" name="Content Placeholder 2"/>
          <p:cNvSpPr>
            <a:spLocks noGrp="1"/>
          </p:cNvSpPr>
          <p:nvPr>
            <p:ph idx="1"/>
          </p:nvPr>
        </p:nvSpPr>
        <p:spPr>
          <a:xfrm>
            <a:off x="457200" y="1600200"/>
            <a:ext cx="8001000" cy="4724400"/>
          </a:xfrm>
        </p:spPr>
        <p:txBody>
          <a:bodyPr>
            <a:normAutofit/>
          </a:bodyPr>
          <a:lstStyle/>
          <a:p>
            <a:r>
              <a:rPr lang="en-US" dirty="0"/>
              <a:t>Once the ROI is expired, a new one must be signed in order to continue communication</a:t>
            </a:r>
          </a:p>
          <a:p>
            <a:r>
              <a:rPr lang="en-US" dirty="0"/>
              <a:t>If no event is written in the blank, it defaults to one year from the date of signature – even if the client has discharged from CCS.</a:t>
            </a:r>
          </a:p>
          <a:p>
            <a:r>
              <a:rPr lang="en-US" dirty="0"/>
              <a:t>If a client revokes an ROI – either verbally or in writing – indicate it immediately in the client file.  </a:t>
            </a:r>
          </a:p>
          <a:p>
            <a:r>
              <a:rPr lang="en-US" dirty="0"/>
              <a:t>When a client has revoked an ROI, it is like there never was an ROI</a:t>
            </a:r>
          </a:p>
        </p:txBody>
      </p:sp>
    </p:spTree>
    <p:extLst>
      <p:ext uri="{BB962C8B-B14F-4D97-AF65-F5344CB8AC3E}">
        <p14:creationId xmlns:p14="http://schemas.microsoft.com/office/powerpoint/2010/main" val="6237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HIPAA?</a:t>
            </a:r>
          </a:p>
        </p:txBody>
      </p:sp>
      <p:sp>
        <p:nvSpPr>
          <p:cNvPr id="3" name="Content Placeholder 2"/>
          <p:cNvSpPr>
            <a:spLocks noGrp="1"/>
          </p:cNvSpPr>
          <p:nvPr>
            <p:ph idx="1"/>
          </p:nvPr>
        </p:nvSpPr>
        <p:spPr/>
        <p:txBody>
          <a:bodyPr/>
          <a:lstStyle/>
          <a:p>
            <a:r>
              <a:rPr lang="en-US" dirty="0"/>
              <a:t>Not HIPPA – this is a female hippopotamus that dances like a ballerina…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95600"/>
            <a:ext cx="2733675" cy="339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21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749"/>
                                          </p:stCondLst>
                                        </p:cTn>
                                        <p:tgtEl>
                                          <p:spTgt spid="3">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 calcmode="lin" valueType="num">
                                      <p:cBhvr>
                                        <p:cTn id="9" dur="1500" fill="hold"/>
                                        <p:tgtEl>
                                          <p:spTgt spid="2050"/>
                                        </p:tgtEl>
                                        <p:attrNameLst>
                                          <p:attrName>ppt_w</p:attrName>
                                        </p:attrNameLst>
                                      </p:cBhvr>
                                      <p:tavLst>
                                        <p:tav tm="0">
                                          <p:val>
                                            <p:fltVal val="0"/>
                                          </p:val>
                                        </p:tav>
                                        <p:tav tm="100000">
                                          <p:val>
                                            <p:strVal val="#ppt_w"/>
                                          </p:val>
                                        </p:tav>
                                      </p:tavLst>
                                    </p:anim>
                                    <p:anim calcmode="lin" valueType="num">
                                      <p:cBhvr>
                                        <p:cTn id="10" dur="1500" fill="hold"/>
                                        <p:tgtEl>
                                          <p:spTgt spid="2050"/>
                                        </p:tgtEl>
                                        <p:attrNameLst>
                                          <p:attrName>ppt_h</p:attrName>
                                        </p:attrNameLst>
                                      </p:cBhvr>
                                      <p:tavLst>
                                        <p:tav tm="0">
                                          <p:val>
                                            <p:fltVal val="0"/>
                                          </p:val>
                                        </p:tav>
                                        <p:tav tm="100000">
                                          <p:val>
                                            <p:strVal val="#ppt_h"/>
                                          </p:val>
                                        </p:tav>
                                      </p:tavLst>
                                    </p:anim>
                                    <p:animEffect transition="in" filter="fade">
                                      <p:cBhvr>
                                        <p:cTn id="11"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Wait…Minimum Necessary?</a:t>
            </a:r>
          </a:p>
        </p:txBody>
      </p:sp>
      <p:sp>
        <p:nvSpPr>
          <p:cNvPr id="3" name="Content Placeholder 2"/>
          <p:cNvSpPr>
            <a:spLocks noGrp="1"/>
          </p:cNvSpPr>
          <p:nvPr>
            <p:ph idx="1"/>
          </p:nvPr>
        </p:nvSpPr>
        <p:spPr>
          <a:xfrm>
            <a:off x="457200" y="1447800"/>
            <a:ext cx="7620000" cy="4953000"/>
          </a:xfrm>
        </p:spPr>
        <p:txBody>
          <a:bodyPr>
            <a:normAutofit/>
          </a:bodyPr>
          <a:lstStyle/>
          <a:p>
            <a:r>
              <a:rPr lang="en-US" dirty="0"/>
              <a:t>When disclosing information about a client, provide only the minimum necessary to meet the purpose of the disclosure.  </a:t>
            </a:r>
          </a:p>
          <a:p>
            <a:r>
              <a:rPr lang="en-US" dirty="0"/>
              <a:t>Need to answer the following:  “Will the client be better off if I share this information?”</a:t>
            </a:r>
          </a:p>
          <a:p>
            <a:r>
              <a:rPr lang="en-US" dirty="0"/>
              <a:t>Also consider who you are talking with and where you are located.  </a:t>
            </a:r>
          </a:p>
          <a:p>
            <a:pPr lvl="1"/>
            <a:r>
              <a:rPr lang="en-US" dirty="0"/>
              <a:t>Does that staff person need to know the information you are about to tell them about a client?</a:t>
            </a:r>
          </a:p>
          <a:p>
            <a:pPr lvl="1"/>
            <a:r>
              <a:rPr lang="en-US" dirty="0"/>
              <a:t>Can someone overhear your conversation that has no right to know the information you </a:t>
            </a:r>
          </a:p>
          <a:p>
            <a:pPr marL="411480" lvl="1" indent="0">
              <a:buNone/>
            </a:pPr>
            <a:r>
              <a:rPr lang="en-US" dirty="0"/>
              <a:t>    are discussing?</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00600"/>
            <a:ext cx="2590800"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4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Reminder -</a:t>
            </a:r>
          </a:p>
        </p:txBody>
      </p:sp>
      <p:sp>
        <p:nvSpPr>
          <p:cNvPr id="3" name="Content Placeholder 2"/>
          <p:cNvSpPr>
            <a:spLocks noGrp="1"/>
          </p:cNvSpPr>
          <p:nvPr>
            <p:ph idx="1"/>
          </p:nvPr>
        </p:nvSpPr>
        <p:spPr/>
        <p:txBody>
          <a:bodyPr>
            <a:normAutofit/>
          </a:bodyPr>
          <a:lstStyle/>
          <a:p>
            <a:pPr marL="114300" indent="0">
              <a:buNone/>
            </a:pPr>
            <a:r>
              <a:rPr lang="en-US" sz="4000" dirty="0"/>
              <a:t>Just because you have an Release of Information does not mean you MUST disclose information</a:t>
            </a:r>
          </a:p>
          <a:p>
            <a:endParaRPr lang="en-US" dirty="0"/>
          </a:p>
        </p:txBody>
      </p:sp>
      <p:pic>
        <p:nvPicPr>
          <p:cNvPr id="11266" name="Picture 2" descr="Image result for disclose or not dis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19600"/>
            <a:ext cx="44958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8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Disclosures</a:t>
            </a:r>
          </a:p>
        </p:txBody>
      </p:sp>
      <p:sp>
        <p:nvSpPr>
          <p:cNvPr id="3" name="Content Placeholder 2"/>
          <p:cNvSpPr>
            <a:spLocks noGrp="1"/>
          </p:cNvSpPr>
          <p:nvPr>
            <p:ph idx="1"/>
          </p:nvPr>
        </p:nvSpPr>
        <p:spPr/>
        <p:txBody>
          <a:bodyPr/>
          <a:lstStyle/>
          <a:p>
            <a:r>
              <a:rPr lang="en-US" dirty="0"/>
              <a:t>The agency must account for all disclosures of PHI unless the disclosure was for Treatment, Payment or Operations.  </a:t>
            </a:r>
          </a:p>
          <a:p>
            <a:r>
              <a:rPr lang="en-US" dirty="0"/>
              <a:t>We MUST keep an accounting as clients have a RIGHT to request and receive an accounting of all disclosure made of their PHI.  </a:t>
            </a:r>
          </a:p>
          <a:p>
            <a:r>
              <a:rPr lang="en-US" dirty="0"/>
              <a:t>We must document:</a:t>
            </a:r>
          </a:p>
          <a:p>
            <a:pPr lvl="1"/>
            <a:r>
              <a:rPr lang="en-US" dirty="0"/>
              <a:t>Date of Disclosure</a:t>
            </a:r>
          </a:p>
          <a:p>
            <a:pPr lvl="1"/>
            <a:r>
              <a:rPr lang="en-US" dirty="0"/>
              <a:t>Who Disclosed (Name/Division)</a:t>
            </a:r>
          </a:p>
          <a:p>
            <a:pPr lvl="1"/>
            <a:r>
              <a:rPr lang="en-US" dirty="0"/>
              <a:t>To Whom the Information was Disclosed </a:t>
            </a:r>
          </a:p>
          <a:p>
            <a:pPr lvl="1"/>
            <a:r>
              <a:rPr lang="en-US" dirty="0"/>
              <a:t>Brief detailed description of information disclosed</a:t>
            </a:r>
          </a:p>
          <a:p>
            <a:pPr lvl="1"/>
            <a:endParaRPr lang="en-US" dirty="0"/>
          </a:p>
          <a:p>
            <a:pPr marL="411480" lvl="1" indent="0">
              <a:buNone/>
            </a:pPr>
            <a:r>
              <a:rPr lang="en-US" dirty="0"/>
              <a:t>There is a disclosure form attached to the Release of Information Form to document disclosures.</a:t>
            </a:r>
          </a:p>
        </p:txBody>
      </p:sp>
    </p:spTree>
    <p:extLst>
      <p:ext uri="{BB962C8B-B14F-4D97-AF65-F5344CB8AC3E}">
        <p14:creationId xmlns:p14="http://schemas.microsoft.com/office/powerpoint/2010/main" val="3223213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normAutofit/>
          </a:bodyPr>
          <a:lstStyle/>
          <a:p>
            <a:r>
              <a:rPr lang="en-US" dirty="0"/>
              <a:t>Is it OK to speak with family members or friends (or any appropriate staff from any agency for that matter) about someone in an emergency situation even if I do not have an ROI?</a:t>
            </a:r>
          </a:p>
          <a:p>
            <a:pPr lvl="1"/>
            <a:r>
              <a:rPr lang="en-US" dirty="0"/>
              <a:t>Medical emergency exception</a:t>
            </a:r>
          </a:p>
          <a:p>
            <a:pPr lvl="1"/>
            <a:r>
              <a:rPr lang="en-US" dirty="0"/>
              <a:t>HIPAA allows the conversation with family and friends, if it is determined in the best interest of the client</a:t>
            </a:r>
          </a:p>
          <a:p>
            <a:pPr lvl="1"/>
            <a:r>
              <a:rPr lang="en-US" dirty="0"/>
              <a:t>Must still document disclosure</a:t>
            </a:r>
          </a:p>
        </p:txBody>
      </p:sp>
    </p:spTree>
    <p:extLst>
      <p:ext uri="{BB962C8B-B14F-4D97-AF65-F5344CB8AC3E}">
        <p14:creationId xmlns:p14="http://schemas.microsoft.com/office/powerpoint/2010/main" val="83685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Breach</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705600" cy="478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7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500"/>
                                        <p:tgtEl>
                                          <p:spTgt spid="3075"/>
                                        </p:tgtEl>
                                      </p:cBhvr>
                                    </p:animEffect>
                                    <p:anim calcmode="lin" valueType="num">
                                      <p:cBhvr>
                                        <p:cTn id="8" dur="2500" fill="hold"/>
                                        <p:tgtEl>
                                          <p:spTgt spid="3075"/>
                                        </p:tgtEl>
                                        <p:attrNameLst>
                                          <p:attrName>ppt_x</p:attrName>
                                        </p:attrNameLst>
                                      </p:cBhvr>
                                      <p:tavLst>
                                        <p:tav tm="0">
                                          <p:val>
                                            <p:strVal val="#ppt_x"/>
                                          </p:val>
                                        </p:tav>
                                        <p:tav tm="100000">
                                          <p:val>
                                            <p:strVal val="#ppt_x"/>
                                          </p:val>
                                        </p:tav>
                                      </p:tavLst>
                                    </p:anim>
                                    <p:anim calcmode="lin" valueType="num">
                                      <p:cBhvr>
                                        <p:cTn id="9" dur="25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You Talking About??? </a:t>
            </a:r>
          </a:p>
        </p:txBody>
      </p:sp>
      <p:sp>
        <p:nvSpPr>
          <p:cNvPr id="3" name="Content Placeholder 2"/>
          <p:cNvSpPr>
            <a:spLocks noGrp="1"/>
          </p:cNvSpPr>
          <p:nvPr>
            <p:ph idx="1"/>
          </p:nvPr>
        </p:nvSpPr>
        <p:spPr/>
        <p:txBody>
          <a:bodyPr/>
          <a:lstStyle/>
          <a:p>
            <a:r>
              <a:rPr lang="en-US" dirty="0"/>
              <a:t>The Breach Notification Rule defines a breach as:</a:t>
            </a:r>
          </a:p>
          <a:p>
            <a:pPr lvl="1"/>
            <a:r>
              <a:rPr lang="en-US" dirty="0"/>
              <a:t>(1) Unauthorized acquisition, access, use or disclosure of</a:t>
            </a:r>
          </a:p>
          <a:p>
            <a:pPr lvl="1"/>
            <a:r>
              <a:rPr lang="en-US" dirty="0"/>
              <a:t>(2) Unsecure PHI which </a:t>
            </a:r>
          </a:p>
          <a:p>
            <a:pPr lvl="1"/>
            <a:r>
              <a:rPr lang="en-US" dirty="0"/>
              <a:t>(3) Compromises the privacy  or security of PHI.</a:t>
            </a:r>
          </a:p>
        </p:txBody>
      </p:sp>
      <p:pic>
        <p:nvPicPr>
          <p:cNvPr id="6147" name="Picture 3" descr="http://www.techhealthperspectives.com/files/2014/08/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57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p:sp>
        <p:nvSpPr>
          <p:cNvPr id="3" name="Content Placeholder 2"/>
          <p:cNvSpPr>
            <a:spLocks noGrp="1"/>
          </p:cNvSpPr>
          <p:nvPr>
            <p:ph idx="1"/>
          </p:nvPr>
        </p:nvSpPr>
        <p:spPr>
          <a:xfrm>
            <a:off x="457200" y="2964360"/>
            <a:ext cx="4495800" cy="3733800"/>
          </a:xfrm>
        </p:spPr>
        <p:txBody>
          <a:bodyPr>
            <a:normAutofit/>
          </a:bodyPr>
          <a:lstStyle/>
          <a:p>
            <a:pPr lvl="1"/>
            <a:r>
              <a:rPr lang="en-US" dirty="0"/>
              <a:t>It is very common for someone to be nosey and look at information that has nothing to do with their job. (i.e. – neighbor is in hospice care so looks at client file).  </a:t>
            </a:r>
          </a:p>
          <a:p>
            <a:pPr lvl="1"/>
            <a:r>
              <a:rPr lang="en-US" dirty="0"/>
              <a:t>Fax containing PHI sent to wrong fax machine.  </a:t>
            </a:r>
          </a:p>
          <a:p>
            <a:pPr lvl="1"/>
            <a:r>
              <a:rPr lang="en-US" dirty="0"/>
              <a:t>Texting PHI</a:t>
            </a:r>
          </a:p>
          <a:p>
            <a:pPr lvl="1"/>
            <a:r>
              <a:rPr lang="en-US" dirty="0"/>
              <a:t>Email containing PHI sent outside of CCS email system.</a:t>
            </a:r>
          </a:p>
          <a:p>
            <a:pPr marL="411480" lvl="1" indent="0">
              <a:buNone/>
            </a:pPr>
            <a:endParaRPr lang="en-US" dirty="0"/>
          </a:p>
          <a:p>
            <a:pPr lvl="1"/>
            <a:endParaRPr lang="en-US" dirty="0"/>
          </a:p>
          <a:p>
            <a:pPr marL="114300" indent="0">
              <a:buNone/>
            </a:pPr>
            <a:endParaRPr lang="en-US" dirty="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000"/>
            <a:ext cx="3270504" cy="328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78A3530F-0094-46F1-9AEB-5E586BE7E997}"/>
              </a:ext>
            </a:extLst>
          </p:cNvPr>
          <p:cNvSpPr txBox="1"/>
          <p:nvPr/>
        </p:nvSpPr>
        <p:spPr>
          <a:xfrm>
            <a:off x="457200" y="1417638"/>
            <a:ext cx="7848600" cy="1446550"/>
          </a:xfrm>
          <a:prstGeom prst="rect">
            <a:avLst/>
          </a:prstGeom>
          <a:noFill/>
        </p:spPr>
        <p:txBody>
          <a:bodyPr wrap="square" rtlCol="0">
            <a:spAutoFit/>
          </a:bodyPr>
          <a:lstStyle/>
          <a:p>
            <a:r>
              <a:rPr lang="en-US" sz="2200" dirty="0"/>
              <a:t>A breach is the compromise of the security of a client’s PHI or personal information (APIPA)</a:t>
            </a:r>
          </a:p>
          <a:p>
            <a:r>
              <a:rPr lang="en-US" sz="2200" dirty="0"/>
              <a:t>Unauthorized use – an impermissible use or disclosure of PHI</a:t>
            </a:r>
          </a:p>
          <a:p>
            <a:r>
              <a:rPr lang="en-US" sz="2200" dirty="0"/>
              <a:t>Common Breaches:</a:t>
            </a:r>
          </a:p>
        </p:txBody>
      </p:sp>
    </p:spTree>
    <p:extLst>
      <p:ext uri="{BB962C8B-B14F-4D97-AF65-F5344CB8AC3E}">
        <p14:creationId xmlns:p14="http://schemas.microsoft.com/office/powerpoint/2010/main" val="4754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Oops!  A Breach Happened!</a:t>
            </a:r>
          </a:p>
        </p:txBody>
      </p:sp>
      <p:sp>
        <p:nvSpPr>
          <p:cNvPr id="3" name="Content Placeholder 2"/>
          <p:cNvSpPr>
            <a:spLocks noGrp="1"/>
          </p:cNvSpPr>
          <p:nvPr>
            <p:ph idx="1"/>
          </p:nvPr>
        </p:nvSpPr>
        <p:spPr>
          <a:xfrm>
            <a:off x="4539343" y="1600200"/>
            <a:ext cx="3733800" cy="4800600"/>
          </a:xfrm>
        </p:spPr>
        <p:txBody>
          <a:bodyPr/>
          <a:lstStyle/>
          <a:p>
            <a:r>
              <a:rPr lang="en-US" dirty="0"/>
              <a:t>If a Breach happens, Report it </a:t>
            </a:r>
            <a:r>
              <a:rPr lang="en-US" b="1" dirty="0"/>
              <a:t>IMMEDIATELY</a:t>
            </a:r>
            <a:r>
              <a:rPr lang="en-US" dirty="0"/>
              <a:t> to the Privacy Officer using the Incident Report Form.</a:t>
            </a:r>
          </a:p>
          <a:p>
            <a:r>
              <a:rPr lang="en-US" dirty="0"/>
              <a:t>Provide as much detail as possible.</a:t>
            </a:r>
          </a:p>
          <a:p>
            <a:r>
              <a:rPr lang="en-US" dirty="0"/>
              <a:t>The Privacy Officer must conduct an investigation and report the breach to the Office of Civil Rights.</a:t>
            </a:r>
          </a:p>
          <a:p>
            <a:r>
              <a:rPr lang="en-US" dirty="0"/>
              <a:t>It is not up to you to conduct the investigation.</a:t>
            </a:r>
          </a:p>
        </p:txBody>
      </p:sp>
      <p:pic>
        <p:nvPicPr>
          <p:cNvPr id="8194" name="Picture 2" descr="Image result for breach of private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21" y="2139788"/>
            <a:ext cx="4093565" cy="372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Keep PHI Secure?</a:t>
            </a:r>
          </a:p>
        </p:txBody>
      </p:sp>
      <p:sp>
        <p:nvSpPr>
          <p:cNvPr id="3" name="Content Placeholder 2"/>
          <p:cNvSpPr>
            <a:spLocks noGrp="1"/>
          </p:cNvSpPr>
          <p:nvPr>
            <p:ph idx="1"/>
          </p:nvPr>
        </p:nvSpPr>
        <p:spPr/>
        <p:txBody>
          <a:bodyPr>
            <a:normAutofit/>
          </a:bodyPr>
          <a:lstStyle/>
          <a:p>
            <a:r>
              <a:rPr lang="en-US" dirty="0"/>
              <a:t>The Security Rule and the Alaska Personal Information Protection Act require agencies to use reasonable safeguards to protect electronic PHI (</a:t>
            </a:r>
            <a:r>
              <a:rPr lang="en-US" dirty="0" err="1"/>
              <a:t>ePHI</a:t>
            </a:r>
            <a:r>
              <a:rPr lang="en-US" dirty="0"/>
              <a:t>) and electronic personal information (</a:t>
            </a:r>
            <a:r>
              <a:rPr lang="en-US" dirty="0" err="1"/>
              <a:t>ePI</a:t>
            </a:r>
            <a:r>
              <a:rPr lang="en-US" dirty="0"/>
              <a:t>).</a:t>
            </a:r>
          </a:p>
          <a:p>
            <a:pPr lvl="1"/>
            <a:r>
              <a:rPr lang="en-US" dirty="0"/>
              <a:t>The rules are intended to protect the confidentiality, integrity and availability of </a:t>
            </a:r>
            <a:r>
              <a:rPr lang="en-US" dirty="0" err="1"/>
              <a:t>ePHI</a:t>
            </a:r>
            <a:r>
              <a:rPr lang="en-US" dirty="0"/>
              <a:t> and </a:t>
            </a:r>
            <a:r>
              <a:rPr lang="en-US" dirty="0" err="1"/>
              <a:t>ePI</a:t>
            </a:r>
            <a:r>
              <a:rPr lang="en-US" dirty="0"/>
              <a:t>.</a:t>
            </a:r>
          </a:p>
          <a:p>
            <a:pPr lvl="1"/>
            <a:r>
              <a:rPr lang="en-US" dirty="0"/>
              <a:t>They are also intended to protect </a:t>
            </a:r>
            <a:r>
              <a:rPr lang="en-US" dirty="0" err="1"/>
              <a:t>ePHI</a:t>
            </a:r>
            <a:r>
              <a:rPr lang="en-US" dirty="0"/>
              <a:t> against any reasonably anticipated threat or hazard, and improper use or disclosure.</a:t>
            </a:r>
          </a:p>
          <a:p>
            <a:r>
              <a:rPr lang="en-US" dirty="0"/>
              <a:t>Means used to keep </a:t>
            </a:r>
            <a:r>
              <a:rPr lang="en-US" dirty="0" err="1"/>
              <a:t>ePHI</a:t>
            </a:r>
            <a:r>
              <a:rPr lang="en-US" dirty="0"/>
              <a:t> and </a:t>
            </a:r>
            <a:r>
              <a:rPr lang="en-US" dirty="0" err="1"/>
              <a:t>ePI</a:t>
            </a:r>
            <a:r>
              <a:rPr lang="en-US" dirty="0"/>
              <a:t> secure:</a:t>
            </a:r>
          </a:p>
          <a:p>
            <a:pPr lvl="1"/>
            <a:r>
              <a:rPr lang="en-US" dirty="0"/>
              <a:t>Encryption, Encryption, Encryption</a:t>
            </a:r>
          </a:p>
          <a:p>
            <a:pPr lvl="1"/>
            <a:r>
              <a:rPr lang="en-US" dirty="0"/>
              <a:t>Do not send </a:t>
            </a:r>
            <a:r>
              <a:rPr lang="en-US" dirty="0" err="1"/>
              <a:t>ePHI</a:t>
            </a:r>
            <a:r>
              <a:rPr lang="en-US" dirty="0"/>
              <a:t> and/or </a:t>
            </a:r>
            <a:r>
              <a:rPr lang="en-US" dirty="0" err="1"/>
              <a:t>ePI</a:t>
            </a:r>
            <a:r>
              <a:rPr lang="en-US" dirty="0"/>
              <a:t> by means that does not encrypt</a:t>
            </a:r>
          </a:p>
          <a:p>
            <a:pPr marL="411480" lvl="1" indent="0">
              <a:buNone/>
            </a:pPr>
            <a:endParaRPr lang="en-US" dirty="0"/>
          </a:p>
          <a:p>
            <a:pPr marL="411480" lvl="1" indent="0">
              <a:buNone/>
            </a:pP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900" y="5715000"/>
            <a:ext cx="1752600" cy="100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1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a:t>
            </a:r>
          </a:p>
        </p:txBody>
      </p:sp>
      <p:sp>
        <p:nvSpPr>
          <p:cNvPr id="3" name="Content Placeholder 2"/>
          <p:cNvSpPr>
            <a:spLocks noGrp="1"/>
          </p:cNvSpPr>
          <p:nvPr>
            <p:ph idx="1"/>
          </p:nvPr>
        </p:nvSpPr>
        <p:spPr/>
        <p:txBody>
          <a:bodyPr>
            <a:normAutofit/>
          </a:bodyPr>
          <a:lstStyle/>
          <a:p>
            <a:r>
              <a:rPr lang="en-US" dirty="0"/>
              <a:t>Is this why we must change our computer log-on so frequently?  </a:t>
            </a:r>
            <a:r>
              <a:rPr lang="en-US" b="1" dirty="0"/>
              <a:t>ANSWER:</a:t>
            </a:r>
            <a:r>
              <a:rPr lang="en-US" dirty="0"/>
              <a:t>  yes</a:t>
            </a:r>
          </a:p>
          <a:p>
            <a:r>
              <a:rPr lang="en-US" dirty="0"/>
              <a:t>Does this mean that I can’t text </a:t>
            </a:r>
            <a:r>
              <a:rPr lang="en-US" dirty="0" err="1"/>
              <a:t>ePHI</a:t>
            </a:r>
            <a:r>
              <a:rPr lang="en-US" dirty="0"/>
              <a:t> or </a:t>
            </a:r>
            <a:r>
              <a:rPr lang="en-US" dirty="0" err="1"/>
              <a:t>ePI</a:t>
            </a:r>
            <a:r>
              <a:rPr lang="en-US" dirty="0"/>
              <a:t>?  </a:t>
            </a:r>
          </a:p>
          <a:p>
            <a:pPr marL="114300" indent="0">
              <a:buNone/>
            </a:pPr>
            <a:r>
              <a:rPr lang="en-US" dirty="0"/>
              <a:t>    </a:t>
            </a:r>
            <a:r>
              <a:rPr lang="en-US" b="1" dirty="0"/>
              <a:t>ANSWER</a:t>
            </a:r>
            <a:r>
              <a:rPr lang="en-US" dirty="0"/>
              <a:t>:  Yes that is correct.  You </a:t>
            </a:r>
            <a:r>
              <a:rPr lang="en-US" b="1" dirty="0"/>
              <a:t>CANNOT</a:t>
            </a:r>
            <a:r>
              <a:rPr lang="en-US" dirty="0"/>
              <a:t> text </a:t>
            </a:r>
            <a:r>
              <a:rPr lang="en-US" dirty="0" err="1"/>
              <a:t>ePHI</a:t>
            </a:r>
            <a:r>
              <a:rPr lang="en-US" dirty="0"/>
              <a:t> or </a:t>
            </a:r>
            <a:r>
              <a:rPr lang="en-US" dirty="0" err="1"/>
              <a:t>ePI</a:t>
            </a:r>
            <a:r>
              <a:rPr lang="en-US" dirty="0"/>
              <a:t>.  </a:t>
            </a:r>
          </a:p>
          <a:p>
            <a:r>
              <a:rPr lang="en-US" dirty="0"/>
              <a:t>Can I email the State about a clients plan of care?</a:t>
            </a:r>
          </a:p>
          <a:p>
            <a:pPr marL="114300" indent="0">
              <a:buNone/>
            </a:pPr>
            <a:r>
              <a:rPr lang="en-US" dirty="0"/>
              <a:t>    </a:t>
            </a:r>
            <a:r>
              <a:rPr lang="en-US" b="1" dirty="0"/>
              <a:t>ANSWER</a:t>
            </a:r>
            <a:r>
              <a:rPr lang="en-US" dirty="0"/>
              <a:t>:  You can email the State if you use the State’s Direct                            	          Messaging System (DSM).  You CANNOT use 		          </a:t>
            </a:r>
            <a:r>
              <a:rPr lang="en-US" dirty="0" err="1"/>
              <a:t>Groupwise</a:t>
            </a:r>
            <a:r>
              <a:rPr lang="en-US" dirty="0"/>
              <a:t>.</a:t>
            </a:r>
          </a:p>
          <a:p>
            <a:r>
              <a:rPr lang="en-US" dirty="0"/>
              <a:t>What if I accidentally send </a:t>
            </a:r>
            <a:r>
              <a:rPr lang="en-US" dirty="0" err="1"/>
              <a:t>ePHI</a:t>
            </a:r>
            <a:r>
              <a:rPr lang="en-US" dirty="0"/>
              <a:t> or </a:t>
            </a:r>
            <a:r>
              <a:rPr lang="en-US" dirty="0" err="1"/>
              <a:t>ePI</a:t>
            </a:r>
            <a:r>
              <a:rPr lang="en-US" dirty="0"/>
              <a:t> in a </a:t>
            </a:r>
            <a:r>
              <a:rPr lang="en-US" dirty="0" err="1"/>
              <a:t>Groupwise</a:t>
            </a:r>
            <a:r>
              <a:rPr lang="en-US" dirty="0"/>
              <a:t> email outside of the agency?  </a:t>
            </a:r>
          </a:p>
          <a:p>
            <a:pPr marL="114300" indent="0">
              <a:buNone/>
            </a:pPr>
            <a:r>
              <a:rPr lang="en-US" dirty="0"/>
              <a:t>    </a:t>
            </a:r>
            <a:r>
              <a:rPr lang="en-US" b="1" dirty="0"/>
              <a:t>ANSWER</a:t>
            </a:r>
            <a:r>
              <a:rPr lang="en-US" dirty="0"/>
              <a:t>:  Report it immediately to the Privacy Officer.  </a:t>
            </a:r>
          </a:p>
          <a:p>
            <a:endParaRPr lang="en-US" dirty="0"/>
          </a:p>
        </p:txBody>
      </p:sp>
    </p:spTree>
    <p:extLst>
      <p:ext uri="{BB962C8B-B14F-4D97-AF65-F5344CB8AC3E}">
        <p14:creationId xmlns:p14="http://schemas.microsoft.com/office/powerpoint/2010/main" val="73460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Seriously? What is HIPAA?</a:t>
            </a:r>
          </a:p>
        </p:txBody>
      </p:sp>
      <p:sp>
        <p:nvSpPr>
          <p:cNvPr id="3" name="Content Placeholder 2"/>
          <p:cNvSpPr>
            <a:spLocks noGrp="1"/>
          </p:cNvSpPr>
          <p:nvPr>
            <p:ph idx="1"/>
          </p:nvPr>
        </p:nvSpPr>
        <p:spPr/>
        <p:txBody>
          <a:bodyPr>
            <a:normAutofit/>
          </a:bodyPr>
          <a:lstStyle/>
          <a:p>
            <a:r>
              <a:rPr lang="en-US" sz="2000" dirty="0"/>
              <a:t>HIPAA  stands for the </a:t>
            </a:r>
            <a:r>
              <a:rPr lang="en-US" sz="2000" b="1" dirty="0"/>
              <a:t>Health Insurance Portability and Accountability Act of 1996</a:t>
            </a:r>
          </a:p>
          <a:p>
            <a:r>
              <a:rPr lang="en-US" sz="2000" dirty="0"/>
              <a:t>Developed to improve efficiency and effectiveness of healthcare systems by standardizing the electronic exchange of clinical and administrative data. </a:t>
            </a:r>
          </a:p>
          <a:p>
            <a:r>
              <a:rPr lang="en-US" sz="2000" dirty="0"/>
              <a:t>It aims to safeguard the confidentiality of private information and protect the integrity of health data while ensuring the availability of care.</a:t>
            </a:r>
          </a:p>
          <a:p>
            <a:pPr lvl="1"/>
            <a:r>
              <a:rPr lang="en-US" dirty="0"/>
              <a:t>Protected Health Information or PHI</a:t>
            </a:r>
          </a:p>
        </p:txBody>
      </p:sp>
      <p:pic>
        <p:nvPicPr>
          <p:cNvPr id="2050" name="Picture 2" descr="C:\Users\laurie\AppData\Local\Microsoft\Windows\Temporary Internet Files\Content.IE5\C9M1KHJS\MP9004097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521040"/>
            <a:ext cx="2816895" cy="187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9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Privacy Tips</a:t>
            </a:r>
          </a:p>
        </p:txBody>
      </p:sp>
      <p:sp>
        <p:nvSpPr>
          <p:cNvPr id="3" name="Content Placeholder 2"/>
          <p:cNvSpPr>
            <a:spLocks noGrp="1"/>
          </p:cNvSpPr>
          <p:nvPr>
            <p:ph idx="1"/>
          </p:nvPr>
        </p:nvSpPr>
        <p:spPr/>
        <p:txBody>
          <a:bodyPr/>
          <a:lstStyle/>
          <a:p>
            <a:r>
              <a:rPr lang="en-US" dirty="0"/>
              <a:t>Think before you share PHI, PI, </a:t>
            </a:r>
            <a:r>
              <a:rPr lang="en-US" dirty="0" err="1"/>
              <a:t>ePHI</a:t>
            </a:r>
            <a:r>
              <a:rPr lang="en-US" dirty="0"/>
              <a:t> and/or </a:t>
            </a:r>
            <a:r>
              <a:rPr lang="en-US" dirty="0" err="1"/>
              <a:t>ePI</a:t>
            </a:r>
            <a:r>
              <a:rPr lang="en-US" dirty="0"/>
              <a:t> whether it is verbal, written, or electronic.  </a:t>
            </a:r>
          </a:p>
          <a:p>
            <a:r>
              <a:rPr lang="en-US" dirty="0"/>
              <a:t>Only access or share the MINIMUM NECESSARY to get your job done.  Everything else must be kept secure.</a:t>
            </a:r>
          </a:p>
          <a:p>
            <a:r>
              <a:rPr lang="en-US" b="1" dirty="0"/>
              <a:t>Don’t leave PHI on your desk, in your car, etc. unsecure</a:t>
            </a:r>
            <a:r>
              <a:rPr lang="en-US" dirty="0"/>
              <a:t>; especially when you leave at night.  This is one of the number one means for a </a:t>
            </a:r>
            <a:r>
              <a:rPr lang="en-US" u="sng" dirty="0"/>
              <a:t>breach</a:t>
            </a:r>
            <a:r>
              <a:rPr lang="en-US" dirty="0"/>
              <a:t>.</a:t>
            </a:r>
          </a:p>
          <a:p>
            <a:r>
              <a:rPr lang="en-US" dirty="0"/>
              <a:t>Never share your password, even with IT.</a:t>
            </a:r>
          </a:p>
          <a:p>
            <a:r>
              <a:rPr lang="en-US" dirty="0"/>
              <a:t>Consider where your computer monitor is located.  Can others see your screen and access </a:t>
            </a:r>
            <a:r>
              <a:rPr lang="en-US" dirty="0" err="1"/>
              <a:t>ePHI</a:t>
            </a:r>
            <a:r>
              <a:rPr lang="en-US" dirty="0"/>
              <a:t> or </a:t>
            </a:r>
            <a:r>
              <a:rPr lang="en-US" dirty="0" err="1"/>
              <a:t>ePI</a:t>
            </a:r>
            <a:r>
              <a:rPr lang="en-US" dirty="0"/>
              <a:t>?  If so, ask for a privacy screen from IT.</a:t>
            </a:r>
          </a:p>
          <a:p>
            <a:r>
              <a:rPr lang="en-US" dirty="0"/>
              <a:t>Don’t open attachments from unidentified senders.  </a:t>
            </a:r>
          </a:p>
          <a:p>
            <a:pPr marL="114300" indent="0">
              <a:buNone/>
            </a:pPr>
            <a:endParaRPr lang="en-US" dirty="0"/>
          </a:p>
          <a:p>
            <a:pPr lvl="1"/>
            <a:endParaRPr lang="en-US" dirty="0"/>
          </a:p>
        </p:txBody>
      </p:sp>
      <p:pic>
        <p:nvPicPr>
          <p:cNvPr id="9219" name="Picture 3" descr="http://karencappello.com/wp-content/uploads/2013/09/tips-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52400"/>
            <a:ext cx="1298577" cy="1379738"/>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1026" name="DefaultOcx" r:id="rId2" imgW="257040" imgH="304920"/>
        </mc:Choice>
        <mc:Fallback>
          <p:control name="DefaultOcx" r:id="rId2" imgW="257040" imgH="304920">
            <p:pic>
              <p:nvPicPr>
                <p:cNvPr id="4" name="DefaultOcx"/>
                <p:cNvPicPr preferRelativeResize="0">
                  <a:picLocks noChangeArrowheads="1" noChangeShapeType="1"/>
                </p:cNvPicPr>
                <p:nvPr/>
              </p:nvPicPr>
              <p:blipFill>
                <a:blip r:embed="rId6"/>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765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Privacy Tips</a:t>
            </a:r>
          </a:p>
        </p:txBody>
      </p:sp>
      <p:sp>
        <p:nvSpPr>
          <p:cNvPr id="3" name="Content Placeholder 2"/>
          <p:cNvSpPr>
            <a:spLocks noGrp="1"/>
          </p:cNvSpPr>
          <p:nvPr>
            <p:ph idx="1"/>
          </p:nvPr>
        </p:nvSpPr>
        <p:spPr/>
        <p:txBody>
          <a:bodyPr/>
          <a:lstStyle/>
          <a:p>
            <a:r>
              <a:rPr lang="en-US" dirty="0"/>
              <a:t>PHI must be protected and secure when it travels even in </a:t>
            </a:r>
            <a:r>
              <a:rPr lang="en-US" dirty="0" err="1"/>
              <a:t>ePHI</a:t>
            </a:r>
            <a:r>
              <a:rPr lang="en-US" dirty="0"/>
              <a:t> form. That is why you cannot text as it is not secure.</a:t>
            </a:r>
          </a:p>
          <a:p>
            <a:r>
              <a:rPr lang="en-US" dirty="0"/>
              <a:t>Papers containing PHI or PI should NEVER go in the trash.  The best way to dispose is to shred by using a crosscut shredder.</a:t>
            </a:r>
          </a:p>
          <a:p>
            <a:r>
              <a:rPr lang="en-US" dirty="0"/>
              <a:t>All PHI or PI, whether in paper or electronic form need to protected even when you don’t need it any longer.  You need to consider what is stored on your mobile device.</a:t>
            </a:r>
          </a:p>
          <a:p>
            <a:r>
              <a:rPr lang="en-US" dirty="0"/>
              <a:t>Limit PHI or PI on whiteboards, chart holders, etc. especially in areas that can be seen by others.</a:t>
            </a:r>
          </a:p>
          <a:p>
            <a:r>
              <a:rPr lang="en-US" dirty="0"/>
              <a:t>Immediately report lost or stolen devices to the Privacy Officer.</a:t>
            </a:r>
          </a:p>
          <a:p>
            <a:r>
              <a:rPr lang="en-US" dirty="0"/>
              <a:t>Know when to call the Privacy Officer for help.  Don’t guess when you are unsure how to handle a situation.  </a:t>
            </a:r>
          </a:p>
          <a:p>
            <a:pPr marL="114300" indent="0">
              <a:buNone/>
            </a:pPr>
            <a:endParaRPr lang="en-US" dirty="0"/>
          </a:p>
          <a:p>
            <a:endParaRPr lang="en-US" dirty="0"/>
          </a:p>
        </p:txBody>
      </p:sp>
    </p:spTree>
    <p:extLst>
      <p:ext uri="{BB962C8B-B14F-4D97-AF65-F5344CB8AC3E}">
        <p14:creationId xmlns:p14="http://schemas.microsoft.com/office/powerpoint/2010/main" val="3695927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Helpful Privacy Tips</a:t>
            </a:r>
          </a:p>
        </p:txBody>
      </p:sp>
      <p:sp>
        <p:nvSpPr>
          <p:cNvPr id="3" name="Content Placeholder 2"/>
          <p:cNvSpPr>
            <a:spLocks noGrp="1"/>
          </p:cNvSpPr>
          <p:nvPr>
            <p:ph idx="1"/>
          </p:nvPr>
        </p:nvSpPr>
        <p:spPr/>
        <p:txBody>
          <a:bodyPr>
            <a:normAutofit/>
          </a:bodyPr>
          <a:lstStyle/>
          <a:p>
            <a:r>
              <a:rPr lang="en-US" dirty="0"/>
              <a:t>All emails that contain PHI or PI sent through </a:t>
            </a:r>
            <a:r>
              <a:rPr lang="en-US" dirty="0" err="1"/>
              <a:t>Groupwise</a:t>
            </a:r>
            <a:r>
              <a:rPr lang="en-US" dirty="0"/>
              <a:t> to a non-</a:t>
            </a:r>
            <a:r>
              <a:rPr lang="en-US" dirty="0" err="1"/>
              <a:t>Groupwise</a:t>
            </a:r>
            <a:r>
              <a:rPr lang="en-US" dirty="0"/>
              <a:t> email must be encrypted.  Remember that initials are considered PHI.</a:t>
            </a:r>
          </a:p>
          <a:p>
            <a:r>
              <a:rPr lang="en-US" dirty="0"/>
              <a:t>Remember that text messages are not encrypted.  Sending PHI through text is considered a breach.</a:t>
            </a:r>
          </a:p>
          <a:p>
            <a:r>
              <a:rPr lang="en-US" dirty="0"/>
              <a:t>If an outside source sends you an email containing PHI, it is considered a breach if you respond to that email by hitting “reply”.  </a:t>
            </a:r>
          </a:p>
          <a:p>
            <a:pPr lvl="1"/>
            <a:r>
              <a:rPr lang="en-US" dirty="0"/>
              <a:t>You must start a new email and not include any PHI in order to respond.  </a:t>
            </a:r>
          </a:p>
          <a:p>
            <a:pPr lvl="1"/>
            <a:endParaRPr lang="en-US" dirty="0"/>
          </a:p>
          <a:p>
            <a:pPr marL="114300" indent="0">
              <a:buNone/>
            </a:pPr>
            <a:endParaRPr lang="en-US" dirty="0"/>
          </a:p>
        </p:txBody>
      </p:sp>
      <p:pic>
        <p:nvPicPr>
          <p:cNvPr id="8239"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953000"/>
            <a:ext cx="173420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0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Much Does This Really Matter?</a:t>
            </a:r>
          </a:p>
        </p:txBody>
      </p:sp>
      <p:sp>
        <p:nvSpPr>
          <p:cNvPr id="3" name="Content Placeholder 2"/>
          <p:cNvSpPr>
            <a:spLocks noGrp="1"/>
          </p:cNvSpPr>
          <p:nvPr>
            <p:ph idx="1"/>
          </p:nvPr>
        </p:nvSpPr>
        <p:spPr/>
        <p:txBody>
          <a:bodyPr>
            <a:normAutofit/>
          </a:bodyPr>
          <a:lstStyle/>
          <a:p>
            <a:r>
              <a:rPr lang="en-US" dirty="0"/>
              <a:t>Failure to comply with all of the privacy and confidential rules and regulations may result in civil and criminal penalties and sanctions by the government – both State and Federal.   </a:t>
            </a:r>
          </a:p>
          <a:p>
            <a:r>
              <a:rPr lang="en-US" dirty="0"/>
              <a:t>Sanctions can involve money and jail time.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906" y="3508899"/>
            <a:ext cx="2414587" cy="327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4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HIPAA Take </a:t>
            </a:r>
            <a:r>
              <a:rPr lang="en-US" dirty="0" err="1"/>
              <a:t>Aways</a:t>
            </a:r>
            <a:endParaRPr lang="en-US" dirty="0"/>
          </a:p>
        </p:txBody>
      </p:sp>
      <p:sp>
        <p:nvSpPr>
          <p:cNvPr id="3" name="Content Placeholder 2"/>
          <p:cNvSpPr>
            <a:spLocks noGrp="1"/>
          </p:cNvSpPr>
          <p:nvPr>
            <p:ph idx="1"/>
          </p:nvPr>
        </p:nvSpPr>
        <p:spPr/>
        <p:txBody>
          <a:bodyPr/>
          <a:lstStyle/>
          <a:p>
            <a:r>
              <a:rPr lang="en-US" b="1" i="1" dirty="0"/>
              <a:t>Consider</a:t>
            </a:r>
            <a:r>
              <a:rPr lang="en-US" dirty="0"/>
              <a:t> – is using or disclosing this client information in the best interest of the client?  </a:t>
            </a:r>
          </a:p>
          <a:p>
            <a:r>
              <a:rPr lang="en-US" b="1" i="1" dirty="0"/>
              <a:t>Stop and Think </a:t>
            </a:r>
            <a:r>
              <a:rPr lang="en-US" dirty="0"/>
              <a:t>– </a:t>
            </a:r>
          </a:p>
          <a:p>
            <a:pPr lvl="1"/>
            <a:r>
              <a:rPr lang="en-US" dirty="0"/>
              <a:t>before sending an email outside of the </a:t>
            </a:r>
            <a:r>
              <a:rPr lang="en-US" dirty="0" err="1"/>
              <a:t>Groupwise</a:t>
            </a:r>
            <a:r>
              <a:rPr lang="en-US" dirty="0"/>
              <a:t> system. Does the email contain one of the 18 protected identifiers (including initials) or personal information?  If so, don’t send.</a:t>
            </a:r>
          </a:p>
          <a:p>
            <a:pPr lvl="1"/>
            <a:r>
              <a:rPr lang="en-US" dirty="0"/>
              <a:t>Before sending a text ensure it does not include any PHI or PI (including photos).  If so, don’t send.  </a:t>
            </a:r>
          </a:p>
          <a:p>
            <a:r>
              <a:rPr lang="en-US" dirty="0"/>
              <a:t>When in doubt, contact the Privacy Officer. Don’t second guess. There are no penalties for asking!</a:t>
            </a:r>
          </a:p>
          <a:p>
            <a:r>
              <a:rPr lang="en-US" dirty="0"/>
              <a:t>Know who the Privacy  Officer is – </a:t>
            </a:r>
            <a:r>
              <a:rPr lang="en-US" b="1" i="1" dirty="0"/>
              <a:t>Jennifer Carson</a:t>
            </a:r>
          </a:p>
          <a:p>
            <a:endParaRPr lang="en-US" dirty="0"/>
          </a:p>
        </p:txBody>
      </p:sp>
      <p:sp>
        <p:nvSpPr>
          <p:cNvPr id="4" name="AutoShape 2" descr="data:image/jpeg;base64,/9j/4AAQSkZJRgABAQEAYABgAAD/4QA0RXhpZgAATU0AKgAAAAgAAUACAAIAAAARAAAAGgAAAABzb2xpZC1vcmFuZ2UuY29tAAD/2wBDAAoHBwkHBgoJCAkLCwoMDxkQDw4ODx4WFxIZJCAmJSMgIyIoLTkwKCo2KyIjMkQyNjs9QEBAJjBGS0U+Sjk/QD3/2wBDAQsLCw8NDx0QEB09KSMpPT09PT09PT09PT09PT09PT09PT09PT09PT09PT09PT09PT09PT09PT09PT09PT09PT3/wAARCADPAM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rt7etKHekpRSAXe3rRvb1pcUYoEw3tRvag8DNMZh60AKXbuajaY9M1FJOqZyfyrPnvGPCcUJXE2kX5LsRjLOB9aoT6yiZ2Esaz5WaT7xP401LSWYfJG2PU8Cq5SOdj5dbuHHyALVOW/u5Or/pVs2AX/WSoP8Ad5o+yQd2dvpxVcondmW81wf4z+VRNJcf3z+Va7W0H9w/nUTW0H/PP9aLoVmZX2q8TkSdPapE12+hOGKsPpVx7SE9iPoagezXPyvj607A1JbksXirkCeMr7itG31u3uB8ko57d65+WybnChh6iqElttbjcrflUtAmzuftBPRqPPP96uLg1G7tDjcXUdjWtZ63FOAGO1/Q1Nirm95xPejzT61QW5Dd6lWX3pDLXmt60eY3rUAfNO3UAS+a3rSeYfWo85ozQB0YWlxSgU7FIsbilI4p2MVFK+2gBjyBRVWSUkcdKlYbhufgdveqr77iRY4lLM33VXqatIlvoitM/vn3pEsJZl8yTEMX95x/IVeaO204/vSlxddh/An19TWXf37M2+5bceyA9KJzjBXkXRoVK8uWCuTb7aA/6NEZXH8cvP6VTu9SRP8AXz8noq81lXV/NKCqnYvovWsxyc57+tefUx72gj6HC5CrXqs1J9cVD+5h59WrPl1i8cf6wJ/ujFV3OelQkZNcjr1JdT2aWW4al8Mf1Fkvrl+s7/nURuZ/+e0n/fVDLTSuRT55dzWVGmvsr8CVby6UZW4k/OnjWLuP7xVx/tCoCMCoZBVxqTWzOSphaMt4I04/EKH/AF8bL7qatJd292Mq6Pnt0Ncy/FRZKtlSQR3FdcMQ1ueXiMopT1hozp5bQEEofwNUJIcnoVYVTt9Xmh+Wb94n61pJdwXiDncPyIrrhVjM8HE4Orh37yuhINRmgIWQkr61p2+oqwHPWsiVNv3vmXs1VyXiORnFU0c6Z10V1kDBqws2e9cpbagVcBj+NasF6GxzUjTNoSe9O3VQjmz3qdZKBnZqKdjFKBikbgVJYyRgvWoki8wGSXhB096lihNzLj/lmvU0XLszLFEMn7oUetWo9SWymyy3k4hhUljwAOn4026uo7FXtrJt0p4lnHr6Cp76ddOiNlbn/SHH76QHp/sj2rnLqYgeWmM/xH/Cs6tVU43OnCYSWJmooZPcgPtjf5u7daz5gSSSMn3q1DZySMHx8optxEVJ4ry6spVNWfYYajSw6UYbmbIoOarSLV6RcZqrIvFczR3KRTaoXNWXFQOKEWMHTJppxThyOKYTzWiM5IYzVE55qR6hc81cTFohfrUTCpWqM1qjOSImpFdon3RsVb1pxFMYVrE46sFJWaNK21ESfJIBu9OxqdjtGQcoevtWCxPrz61ctb042Oef51106t9GfOYvBezfNT2LUqY6dPan2140bhWpocdB909KgnjIJPcdK2Z5x0Vte7u4rRjnyOtchaXZGOa2ra6yOtSNHrB4qOTLEKv3jUjHip9NhDzNM/3Yxx9aSNGOkRbK0CDhiMsaqPJ/Ztmbpv8AXygrCD1VfWrRUXl6FY4jHzOT2UVi3tw2paizqMoDtRfQVTdh0488rFCRWZSckk9SaktNHMgEkq8dhWxbaerSBnHyJ0HqavPGoHArilDnd5HvUqqoQ5IbmS9qqR4AHFY99ABniujlAANY98Ac1nOKOmhUbZzU6YJqjJwDWpd45NZcx61xT3PZpaoqPUDVNJULVCOmxCeDxSPzTmFRmrQmhh4qJzUrVCw5rSJhJETVGalYVGRWqMJEZqNqkbA+taugeHJ/EDzCGWOKOEAyMx5APoO9axV9EclWSim2YTdMmoyeQQcGvUrLwdpdh96NrqU/8tJeg9wO1eXXqmDUrmE8bJWGPxrf2bieT9bp1XyotwT7hgnmrSkyR4z8y1jqxDgir0UvAbPTrW8JXR5OKo+zndbDJT5Eu4fdNX7S5PHPaq11GJIyR36VVtpipw3UVTOY+gpOB/StIj7LpyJ0Z+TVCGPzruOMdzmrWoOZZhEvUkKKUUaS7FO9m+yaOx/5a3TYHrtFV9Jt9uZGHI4FJrUgl1MQp9yBQg/Crlsvlwoo7Dms6j6HZhYdSyCBwKRmqNnC896jaXNZXR3RiR3DfKawr+Uc1qXU3ymuevpsk1z1Gejhad2Z104OazJatzuCxqnI2a4ps9ynCxWeoWzU7jNRlc98VCNiA8daYRUj4qNvX9K0RDI2qJ66rR/AupaoizzlbO3IyDJy7D1Aroo/hzpCR4mkupmxy2/aPyrrp4ectTycRmmHpPlbu/I8xjjaaVIkGXchVHqTXYad8N52w+rXIhHeGH5m/E9BSeI/AJsLaS70qV5UjG5oX5bHcqe9angrxSNZtRp94/8ApkS/uyT/AK5B2/3h+tbU6Si7TPPxeOlWpc+Hfr3RkeMfCFtZ6Qt1pUDL9m/1q5LFl9fqKy/h5qCw+I1gY4S8iaE/XGR+or06UB0KsAwI+YdiK8j1zTpPCXieGaEH7OJBNAfocla3nTSs0ebh8VKpGVOo73PTWGM5GOxFePeLYDbeKbwEffYOPxr2O4dZJPNjOY5VEin2YZry34iQ+XrsM2P9bF+orWWqOGj7s7HOA1NBJtbmqwPFORsOKxi7M768faQsasbb4yvdaoTAxTk9mqzA+1lPqMVHfp8ob0NdB5B9G6Yv+kvJ/cWkicSamGPSNWkP4U6x+W3uG9eKqxPtt7+X+7Dt/OktEaNXZlIxmuWkPV3JrTWTC1lW52lD9atGXiuSpK0rHuYWn+7TLLS81FJNjAqq83Xmqs1zgdayczshRuPvLn5TzWBeTZY81PdXBJIFZsuW61y1J3PUw9JRK8jZNQlC3WpwtXNO0m71efyrOJmx95s4VfqaxjFydjrqVY0leTsZLptqvJ9a9KsPh3ZRLu1G4luW7oh2KP6mrs/gXQJYzH9h2Z6MjkMPeuyOCqNXPIqZ5h4ysrv5HkDGuy8AeH4bx5NTu0EiQvshQ9Cw5J/CsHxb4cm8MXyYdprKb/VSEcg/3W967b4d3KT+FjEpG+GZgw+uMVdGjapaQsxx3Pg3Oi9za1zVY9H0m41C4BZIF3FR1J6AVwWmfFN5r8jVLSOO1bo0OS0f+NeganYQarp09ldKTFOu1gOo964aL4UW0TnOpzGP+ECMBvxNd1Tm6HzWH9hr7X7+pR1n4nyOWj0m0CryPNn5J+gribe5mhvBdRyFJ1fzFZRjB65x/SvS3+Gek7f+Pq6LeuV/wrm/EPgS40m2e60+VrqGPl0K4dR6+9ZTjUerO/D1sJB8sWdpoOvx+IdNFwAq3UeFuIh/e/vD2NVvE2iRa9pT27ELIvzRv/dbtXm2ia1Po2ox3lsdxH317SL3FerW17b6lZR3do2YJRkDup7qfcVpTnzKzOTGYb2Muen8JV02Ke20Swt7vb9phhEcgU5HBOOfpiuK+JUJMNjOB0dkNd4xxXJ/EGHzPDxkx/qpVb8+K1tpY4U/euebqeKdUadKdXOz1E7ouRt8g9qszjzIvrg1TgPyir0fzRit07o8matJo+g7Z9tjN9aqFsaRfH1KCpomItJR71Wzu0m9X/aSjoWZe7BX6UPPjvUU58vaR6VUkm5615lZ2mz6nAw5qMSeW44PNUp5+OtEYmup1ht0Z5HPyqtdLYeBTIofUpyrH/lnF2+pqYQlUeh0Vq9HC/xGcY8hLVWaQb8eteo/8Ido3l7PsuR67zmuN8W+CJtKtn1DSnkmhj5lhbl0X1B7/SqnhZpXMqOcUJy5dUY9vAbi7ht0+/KwQe2e9er2Gnw6XZJawKAqYBP94+pryDQb0R6jZ3JHyxyKxx0xmu31r4i21oWj0u2ku5s43n5EX+pqsK4wTcjDN4Va8406exjeKfiNf6d4gm0/S4YQls213lXJc+nsK6/w9rI1/RIr0R+VISUdAcgMOuPavKLXTNU8WeIJ7mO3QTTPvlZBtjj9yf6V63oekJoekRWUJ37ATI+MbmPU/SumlKU5NrY4MbRoUaEYfb6lTxboo13w7dWgA80L5kJ9GHI/PpXknhLxNN4cv2dkMkEg2XEOcE47j3Fe5MSDivEfHmkf2J4slMa4t7v99GB0BPDD8/51VdP41uRltSLboz+FnpVt4w0O8jV01COPI5SX5CPb3ps/i3Q4gd2qWxHs2cV5Tpui32syBLG0kmPcgYUfUnitu++G+oWulNcLLFNcqcm3jGePr3qY1pyWxtXy/DUnbn+R3ljrum6s5jsLyOd1GSoODj1xVlgDkEA54wa8y8D6LqDeJLW6FtNBDbPvlkdSvGPu89c16XcSIgZmIVACxPYCtIS5lqjzsVRjSklCVzxHxBarpniO9tYuI1csg9AecVqeFPER0a88q4JNjOcSL/cPZh9Kx9fv11TxFeXcf+reQhfoOKhjXdgAEseAB3rGbtK6PWoR9pS5Z7HsUnqCGVhuVh0YHoawvFMXn+Hr1f8ApmT+VW9Ct7i08M2cV5u875mUN1VD90H9T+NVvEU6waHeO5GDGR+JrqTurs8KpDlqOKeh5JH0qTtUcfAqQdKxZ6NPYnt6vwcx1Qt+laVqPkrWOx5tb42e8I3yTL7ZFV7Y74L2Pv5e8fgakJxJ/vAioLJgNQ2E8SKyGmhPcyb87YkNZE0uD9a2tRj/ANDcd0Oa5+UbhzXk4v3amp9fk7U6K8j0DwTpqRaZ9tYAzTscH0UcYp3jjxHL4Y8P/a7aJZJ5HEce4ZVSc8n8qn8HTiXw5AB1iZkP51J4q0GPxLoM2nu4iZiGSQjOxgetehTX7tcp8/iJJ4tuttc5TwR421DU70W2ryRyLN/q5FUKVPofWvQGwwII4PYjg/WuP8N/D2DR2hnvLlrqeI7lCDagP863tV8QaZoqF9RvIof9nOXP/ARzTpc0Y/vGTinTnVXsFf0R5X4psD4U8RSW8QxZXWZrf/Z55X8D/OpdA02XxHqa2wYpEPnlfuF9B71F458Y2filILe0s3VYHLJPKcNjuAPQ8flWx8MJ40vLyAkB3iVlPrjrXJKEZVUr6HtwqVqeCcpL3kd7a2VtpVmLe0iEUKDOFHJ9SfU14vrHjfUtU8Qi7guJIYbaX9zCpwMA/wAXrmvbyfUcdxXkuq/DXVU1uY6ZFHLaTOWVi4Xy8now9q6qqajaB5GAnTlUcqz37nptreR6jYW93Fwk8YfH16/rXKfEnR/7T8NNcxjM9ifNUgclejD/AD6V0ulWA0nR7TT1fzDBEFLf3j3/AApuo3dpZ2rvqE8UUBUq3mHAIPUVrvG0jkT5KvNDboeXeAvF8WjPJZXr7bK4bcHx/q39T7GvSxPFNGskU0boejIwIrwzUY7OHV7ldOnM1pvJjbGOPSmK7KpCO6Z7KxFcsarg7M9mrl6xSVWOkmex6n4h07TYy15expj+ENub8BXnHinxvNrMb2mnq0Nq3DMx+aQf0Fc40Slsnk+ppCgqnXbVkKnlag7y1ZAkYUdK6Lwbfx2HiK385UMcx8ollB2k9D+dYRGKTcQRgkH1FZXu7nXKmlBxR6vq2p2umh3vLhUAJ4LZY15t4n8StrLLBbhktUOeerGsy5Z7iQyTSNI56sxyarlBmuj2l0eOsHyPUjAApwFBFKOlK9zVKxZtx8taVsMRn2xVGBcJVx3EVoW9SK3S0PIqO82z3O44GR25rOlcxTrIvBBzWrINy4rIuARuU9QaSHJFi+iV5nx9yZdw/Ec1yMg2SMjcFTg11kT+dp4P8UBwf90//Xrn9dtzHcecv3ZOv1rhx9JyjzI97I8Qo1HTfU3fAGpbLi4sJDzIPMQe44IruSa8YtLyWwvIbmE/vImDD39RXrmn30OpWMV1btlJF3fQ9xVYKrzQsRneFdOt7VLSR558SvFmtaXrMel2T/ZbeSEOJVHzvnqAe2K5/wAK+GU8Tam8d3eujqnmsx+dnHfBNehePPCTeKNNhNqyJfWz7omfowPVSazPA3hDUdGvvtmp+VEyIUSNG3E571dSEnUV9hYfEU6eFlyu0jdsPBmjadbSRQWiuzqQZJfnbp2z0ryXQtQuNJ1TzIPv20rLg/xAHkV7PrWrQaLpU97cNhY1IAB5Zj0Arwy33Fmkb7zsXP1JzU4hRSVi8tqTquXPqme36brFpq9qs1pIpJ+9Hn5kPoRSajqdlpkDTXtxHCijOXYZPsB3rxwSuhyrMp9VJFVLiPzmLSs7t6sxP86lYz3bNGjyROV1LQv674uv9U8Qrf2E8ttFACsCqcYHqR3JrEvpbnUpzPe3Es8nrI2cfT0/CpygWo24rB1pSZ6lLA06aSsVRCFHFNIwKnfGKgY0Jtm7ilsMNNNOJphNWjGbGE0xqcxqMmtEck2NaozT2NRmtEck2MPNPiTc4plWrWPjcauKuzjrT5YtlhF6CjUm2xRxD61NbrufNU7ljNduew4Fbnj7n0KRms++h43j6VfzTJFDoQehqEbMxre48i5yx/dsNrfSpL+y8+GS3bg/eQ/yqG5h8tytWbWb7REIjzLGMqf7y1Uo865WOlUdKamuhxUyNHIyOMEHBFa3hzxRNoE7KymW1kOXjzyD6iptcsPNX7VCuWXh17ketc23514klLD1NND7mjOjmGG975o9Xh8Z6FPCJGv4489VkBBHtis7UfiLpdsrCzEt3IOF2rtX8zXnCoCcsAc+tPKjHTiupY2bWx5byOlF3u2iTXdbvvEV0HvWxGn+rhT7qf4mqKpsHNWW6dBULHiuedRz1Z6dHDQpK0diNqhc1I54qBzWZ03GOahc052qFzWkbkyYxzUTU9jUZNaowkxhphNPY1GTWiOabGsajNOY0w1ojkmxjUw040mCeAMmtEcs2LFGZJQorRVNq7abbwCGPJ5Y1Zhj3vuPQda3hGx4+Irc8rIbKwtrRifvN0qjCvGTU11J58/H3E6UqJxVM50j3zNJSClqDYq3cHmJkDkVkkPFIGU7WU8VvnpVC7tRncv41Sl0JkuozctzGZkAz0kX0Nc1q+leSTcW4Jibll/umtlWe2kDp17g9CPerWUnQvF8yn78bdR/9aor0Y1Y2Z2YHHTwk+ZbPdHCggdeKUuPWtjU9FKlprQEr1ZO4+lYT9TnrXjTpSpOzPssPioYmPNTfyFZxioHehmqJiTSNQY8VA5p7E1E5polkb1C9SuagZq1iZyYxqjY05qjatUYTY0mmGnGmGtEcs2NaoyaeaQKXOFGTVo5Zsj5q9a2uzEj8HsPSpbeyEeGl5P8qsbDI2F6VvCHU8jE4lfDEjVTI2AOKW6l8qPyU+8R81TystpFjrIelUAC7FmOSa0bPPSb3GRpjGO1ThaAtPApFHuFLTM07NBqLSMAevSjNAPNICjc2vVlGR3FZ53wvvhOD/nrW63NU7i1D5I4PpVJkuPUrRzx3PT93L3XP3vpWbqejQ3ZJA8qb+8o4P1FTzwFTyMYpEvXiAWYeavr3FE4RmrSLo150Zc0Gclfadc2R/ep8n99eRVDPHFeg5hnQ+W6tn+FuDWTeaDbTEnYYm9U4/SuGpg+sNT38PnkXpXXzX6nIseKiZq2rnQLiPJidJB6dDWZPYXUR+e3cD25rD2M47o9SGMoVPhmii7VE1TyRuOqMPwqBg390/lTSZTqR7kZpjVJ5UhPCOfwqRdPuZPuxkfWtUmc1StBLVlNqYfatVNHc8yuB7CrcdjBbjITkd3raNKTPMrY6nHbUxoLCWY5IKp61fitY7dcrjP949asvICfkG4/pSpbFvmkP4dq6I01E8ivi51dOhAsbTHAzt9afNJHZoQvMh6ClmvFRSkAye59Ko7Cx3Mck02c1rjG3SMWc8mnKtPC0oWkXYQLS7acFp4WgR7NijmneWfWjyz60GgUmaXyz60eW3qKAEzTSM0/yyfSjyz3IoArSxK64ZRWdcWJAOzkVsGI+ophiPfFFxNHMSwlDnBBFIt3PFxu3D0augmtA4IKrWbPpYAJUgU+YjlZSN9Gw+eIj3U/0qNpYHzhyPqKWaxkTupqnJC49Kq4rtD3ER/5aKfrVd44v76Ux1kHpULiSiyDnfccyxL/ABD8BVeaaNTwGY+lDrL2xVd45SecUCcpMR53P3EVB6moCATl3LH0zxTzBIT/APXpPsjk84pXDlb3GNOiD5QM+gqCSWSbgkhfQVa+xsDTvsregqblctjPEeKdsq99kb0FH2ZvQUhopCOnBKuC2b0FL9mf0FAMqBKXZVr7O3p+tO+zN6UCP//Z">
            <a:hlinkClick r:id="rId3"/>
          </p:cNvPr>
          <p:cNvSpPr>
            <a:spLocks noChangeAspect="1" noChangeArrowheads="1"/>
          </p:cNvSpPr>
          <p:nvPr/>
        </p:nvSpPr>
        <p:spPr bwMode="auto">
          <a:xfrm>
            <a:off x="3400425" y="-935038"/>
            <a:ext cx="1971675" cy="1971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95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p:txBody>
          <a:bodyPr/>
          <a:lstStyle/>
          <a:p>
            <a:pPr marL="114300" indent="0">
              <a:buNone/>
            </a:pPr>
            <a:endParaRPr lang="en-US" dirty="0"/>
          </a:p>
        </p:txBody>
      </p:sp>
      <p:pic>
        <p:nvPicPr>
          <p:cNvPr id="2051" name="Picture 3" descr="https://i2.wp.com/www.hipaacartoons.com/wp-content/gallery/privacy-cartoons/cartoon-man-climbing-mountain-seeks-meaning-of-hipaa-web_p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5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332219" cy="395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43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is the HITECH Act?</a:t>
            </a:r>
          </a:p>
        </p:txBody>
      </p:sp>
      <p:sp>
        <p:nvSpPr>
          <p:cNvPr id="3" name="Content Placeholder 2"/>
          <p:cNvSpPr>
            <a:spLocks noGrp="1"/>
          </p:cNvSpPr>
          <p:nvPr>
            <p:ph idx="1"/>
          </p:nvPr>
        </p:nvSpPr>
        <p:spPr/>
        <p:txBody>
          <a:bodyPr>
            <a:normAutofit/>
          </a:bodyPr>
          <a:lstStyle/>
          <a:p>
            <a:r>
              <a:rPr lang="en-US" sz="3200" dirty="0"/>
              <a:t>HITECH – Health Information Technology for Economic and Clinical Health Act</a:t>
            </a:r>
          </a:p>
          <a:p>
            <a:pPr lvl="1"/>
            <a:r>
              <a:rPr lang="en-US" sz="2800" dirty="0"/>
              <a:t>Signed into law in 2009 with the final rule being passed January 2013</a:t>
            </a:r>
          </a:p>
          <a:p>
            <a:pPr lvl="2"/>
            <a:r>
              <a:rPr lang="en-US" sz="2800" dirty="0"/>
              <a:t>Protects electronic versions of PHI otherwise known as </a:t>
            </a:r>
            <a:r>
              <a:rPr lang="en-US" sz="2800" dirty="0" err="1"/>
              <a:t>ePHI</a:t>
            </a:r>
            <a:endParaRPr lang="en-US" sz="2800" dirty="0"/>
          </a:p>
          <a:p>
            <a:pPr lvl="2"/>
            <a:r>
              <a:rPr lang="en-US" sz="2800" dirty="0"/>
              <a:t>Defines the Breach Notification Rule</a:t>
            </a:r>
          </a:p>
        </p:txBody>
      </p:sp>
    </p:spTree>
    <p:extLst>
      <p:ext uri="{BB962C8B-B14F-4D97-AF65-F5344CB8AC3E}">
        <p14:creationId xmlns:p14="http://schemas.microsoft.com/office/powerpoint/2010/main" val="356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Alaska Personal Information Protection Act</a:t>
            </a:r>
          </a:p>
        </p:txBody>
      </p:sp>
      <p:sp>
        <p:nvSpPr>
          <p:cNvPr id="3" name="Content Placeholder 2"/>
          <p:cNvSpPr>
            <a:spLocks noGrp="1"/>
          </p:cNvSpPr>
          <p:nvPr>
            <p:ph idx="1"/>
          </p:nvPr>
        </p:nvSpPr>
        <p:spPr/>
        <p:txBody>
          <a:bodyPr>
            <a:normAutofit lnSpcReduction="10000"/>
          </a:bodyPr>
          <a:lstStyle/>
          <a:p>
            <a:r>
              <a:rPr lang="en-US" dirty="0"/>
              <a:t>This became a state law in 2009.</a:t>
            </a:r>
          </a:p>
          <a:p>
            <a:r>
              <a:rPr lang="en-US" dirty="0"/>
              <a:t>Provides several protections for personal information including (ones pertaining to CCS):	</a:t>
            </a:r>
          </a:p>
          <a:p>
            <a:pPr lvl="1"/>
            <a:r>
              <a:rPr lang="en-US" dirty="0"/>
              <a:t>A notice requirement when a breach of security concerning personal information has occurred</a:t>
            </a:r>
          </a:p>
          <a:p>
            <a:pPr lvl="1"/>
            <a:r>
              <a:rPr lang="en-US" dirty="0"/>
              <a:t>Various restrictions on the use of personal information and credit information</a:t>
            </a:r>
          </a:p>
          <a:p>
            <a:pPr lvl="1"/>
            <a:r>
              <a:rPr lang="en-US" dirty="0"/>
              <a:t>The disposal of records containing personal information</a:t>
            </a:r>
          </a:p>
          <a:p>
            <a:r>
              <a:rPr lang="en-US" dirty="0"/>
              <a:t>Personal information is defined to include information on an individual, that is not encrypted, that consists of the individual’s name and one or more of several pieces of information, including a social security number, driver’s license number, account number, password, or other access codes.  </a:t>
            </a:r>
          </a:p>
        </p:txBody>
      </p:sp>
    </p:spTree>
    <p:extLst>
      <p:ext uri="{BB962C8B-B14F-4D97-AF65-F5344CB8AC3E}">
        <p14:creationId xmlns:p14="http://schemas.microsoft.com/office/powerpoint/2010/main" val="189998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all mean?</a:t>
            </a:r>
          </a:p>
        </p:txBody>
      </p:sp>
      <p:sp>
        <p:nvSpPr>
          <p:cNvPr id="3" name="Content Placeholder 2"/>
          <p:cNvSpPr>
            <a:spLocks noGrp="1"/>
          </p:cNvSpPr>
          <p:nvPr>
            <p:ph idx="1"/>
          </p:nvPr>
        </p:nvSpPr>
        <p:spPr/>
        <p:txBody>
          <a:bodyPr/>
          <a:lstStyle/>
          <a:p>
            <a:r>
              <a:rPr lang="en-US" dirty="0"/>
              <a:t>We need to consider that HIPAA and other privacy laws are meant to provide clients rights.  </a:t>
            </a:r>
          </a:p>
          <a:p>
            <a:r>
              <a:rPr lang="en-US" dirty="0"/>
              <a:t>You need to consider how your actions in relation to the law provide the client the most rights.  </a:t>
            </a: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00"/>
            <a:ext cx="70294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02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Responsible for HIPAA</a:t>
            </a:r>
          </a:p>
        </p:txBody>
      </p:sp>
      <p:pic>
        <p:nvPicPr>
          <p:cNvPr id="5122" name="Picture 2" descr="Image result for youre responsible for hipa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484022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5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Dig In!</a:t>
            </a:r>
          </a:p>
        </p:txBody>
      </p:sp>
      <p:sp>
        <p:nvSpPr>
          <p:cNvPr id="3" name="Content Placeholder 2"/>
          <p:cNvSpPr>
            <a:spLocks noGrp="1"/>
          </p:cNvSpPr>
          <p:nvPr>
            <p:ph idx="1"/>
          </p:nvPr>
        </p:nvSpPr>
        <p:spPr/>
        <p:txBody>
          <a:bodyPr>
            <a:normAutofit lnSpcReduction="10000"/>
          </a:bodyPr>
          <a:lstStyle/>
          <a:p>
            <a:r>
              <a:rPr lang="en-US" dirty="0"/>
              <a:t>How does HIPAA and Privacy apply at CCS?</a:t>
            </a:r>
          </a:p>
          <a:p>
            <a:pPr lvl="1"/>
            <a:r>
              <a:rPr lang="en-US" dirty="0"/>
              <a:t>CCS considers personal information to be confidential and we will take necessary means to protect the privacy.   </a:t>
            </a:r>
          </a:p>
          <a:p>
            <a:endParaRPr lang="en-US" dirty="0"/>
          </a:p>
          <a:p>
            <a:r>
              <a:rPr lang="en-US" b="1" dirty="0"/>
              <a:t>CCS’s Privacy Officer </a:t>
            </a:r>
            <a:r>
              <a:rPr lang="en-US" dirty="0"/>
              <a:t>is responsible for the agency’s privacy program and assuring the agency is compliant with federal and state rules and regulation.  </a:t>
            </a:r>
          </a:p>
          <a:p>
            <a:pPr marL="114300" indent="0">
              <a:buNone/>
            </a:pPr>
            <a:endParaRPr lang="en-US" dirty="0"/>
          </a:p>
          <a:p>
            <a:r>
              <a:rPr lang="en-US" dirty="0"/>
              <a:t>CCS’s Privacy Officer is Jennifer Carson</a:t>
            </a:r>
          </a:p>
          <a:p>
            <a:pPr marL="114300" indent="0">
              <a:buNone/>
            </a:pPr>
            <a:endParaRPr lang="en-US" dirty="0"/>
          </a:p>
          <a:p>
            <a:pPr marL="114300" indent="0">
              <a:buNone/>
            </a:pPr>
            <a:r>
              <a:rPr lang="en-US" sz="2800" b="1" dirty="0">
                <a:solidFill>
                  <a:srgbClr val="FF0000"/>
                </a:solidFill>
              </a:rPr>
              <a:t>When in doubt – </a:t>
            </a:r>
          </a:p>
          <a:p>
            <a:pPr marL="114300" indent="0">
              <a:buNone/>
            </a:pPr>
            <a:r>
              <a:rPr lang="en-US" sz="2800" b="1" dirty="0">
                <a:solidFill>
                  <a:srgbClr val="FF0000"/>
                </a:solidFill>
              </a:rPr>
              <a:t>Contact the Privacy Officer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886200"/>
            <a:ext cx="2204357"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5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483bf4f-c04d-4bdc-a543-db3d81385bbb">V4RRFKW7HWR7-1515556375-17730</_dlc_DocId>
    <_dlc_DocIdUrl xmlns="c483bf4f-c04d-4bdc-a543-db3d81385bbb">
      <Url>https://catholiccommunityservice.sharepoint.com/sites/CCS-Common/_layouts/15/DocIdRedir.aspx?ID=V4RRFKW7HWR7-1515556375-17730</Url>
      <Description>V4RRFKW7HWR7-1515556375-17730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F02FBF3C086954FAC222FE5208495D2" ma:contentTypeVersion="40" ma:contentTypeDescription="Create a new document." ma:contentTypeScope="" ma:versionID="4387358c8ff65279f2857fe97642f973">
  <xsd:schema xmlns:xsd="http://www.w3.org/2001/XMLSchema" xmlns:xs="http://www.w3.org/2001/XMLSchema" xmlns:p="http://schemas.microsoft.com/office/2006/metadata/properties" xmlns:ns2="c483bf4f-c04d-4bdc-a543-db3d81385bbb" xmlns:ns3="e4991ce2-6d67-4453-8ecc-3f422a244bb3" targetNamespace="http://schemas.microsoft.com/office/2006/metadata/properties" ma:root="true" ma:fieldsID="ae06f20e2f4371dd5752fdcdba45dc7c" ns2:_="" ns3:_="">
    <xsd:import namespace="c483bf4f-c04d-4bdc-a543-db3d81385bbb"/>
    <xsd:import namespace="e4991ce2-6d67-4453-8ecc-3f422a244bb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3bf4f-c04d-4bdc-a543-db3d81385bb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4991ce2-6d67-4453-8ecc-3f422a244b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32997-F4CA-4DF3-BAF5-B962EF1CE278}">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e4991ce2-6d67-4453-8ecc-3f422a244bb3"/>
    <ds:schemaRef ds:uri="c483bf4f-c04d-4bdc-a543-db3d81385bbb"/>
    <ds:schemaRef ds:uri="http://www.w3.org/XML/1998/namespace"/>
  </ds:schemaRefs>
</ds:datastoreItem>
</file>

<file path=customXml/itemProps2.xml><?xml version="1.0" encoding="utf-8"?>
<ds:datastoreItem xmlns:ds="http://schemas.openxmlformats.org/officeDocument/2006/customXml" ds:itemID="{FB49CCDB-4E78-46E3-A274-DEFE5B16512D}">
  <ds:schemaRefs>
    <ds:schemaRef ds:uri="http://schemas.microsoft.com/sharepoint/v3/contenttype/forms"/>
  </ds:schemaRefs>
</ds:datastoreItem>
</file>

<file path=customXml/itemProps3.xml><?xml version="1.0" encoding="utf-8"?>
<ds:datastoreItem xmlns:ds="http://schemas.openxmlformats.org/officeDocument/2006/customXml" ds:itemID="{6B1C1784-7DA9-4AAA-B0C2-7816EB32A78D}">
  <ds:schemaRefs>
    <ds:schemaRef ds:uri="http://schemas.microsoft.com/sharepoint/events"/>
  </ds:schemaRefs>
</ds:datastoreItem>
</file>

<file path=customXml/itemProps4.xml><?xml version="1.0" encoding="utf-8"?>
<ds:datastoreItem xmlns:ds="http://schemas.openxmlformats.org/officeDocument/2006/customXml" ds:itemID="{DF92CA73-8389-4F59-8833-85A4A8FD8755}"/>
</file>

<file path=docProps/app.xml><?xml version="1.0" encoding="utf-8"?>
<Properties xmlns="http://schemas.openxmlformats.org/officeDocument/2006/extended-properties" xmlns:vt="http://schemas.openxmlformats.org/officeDocument/2006/docPropsVTypes">
  <Template>Adjacency</Template>
  <TotalTime>1807</TotalTime>
  <Words>2337</Words>
  <Application>Microsoft Office PowerPoint</Application>
  <PresentationFormat>On-screen Show (4:3)</PresentationFormat>
  <Paragraphs>256</Paragraphs>
  <Slides>35</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Cambria</vt:lpstr>
      <vt:lpstr>Adjacency</vt:lpstr>
      <vt:lpstr>HIPAA and Other Privacy Stuff…</vt:lpstr>
      <vt:lpstr>What is HIPAA?</vt:lpstr>
      <vt:lpstr>Seriously? What is HIPAA?</vt:lpstr>
      <vt:lpstr>PowerPoint Presentation</vt:lpstr>
      <vt:lpstr>What is the HITECH Act?</vt:lpstr>
      <vt:lpstr>Alaska Personal Information Protection Act</vt:lpstr>
      <vt:lpstr>What does this all mean?</vt:lpstr>
      <vt:lpstr>Who’s Responsible for HIPAA</vt:lpstr>
      <vt:lpstr>Let’s Dig In!</vt:lpstr>
      <vt:lpstr>What is Protected Information?</vt:lpstr>
      <vt:lpstr>The List of  18 Protected Identifiers</vt:lpstr>
      <vt:lpstr>What is a Disclosure?</vt:lpstr>
      <vt:lpstr>Communicate with our Clients</vt:lpstr>
      <vt:lpstr>Publishing Photos or Personal Information</vt:lpstr>
      <vt:lpstr>When Can You Disclose Without Written Permission?</vt:lpstr>
      <vt:lpstr>When is a Disclosure Permitted?</vt:lpstr>
      <vt:lpstr>Mandatory Disclosures with or without Authorization</vt:lpstr>
      <vt:lpstr>What About Guardians and Legal Representatives?</vt:lpstr>
      <vt:lpstr>Expired/Revoked ROI’s</vt:lpstr>
      <vt:lpstr>Wait…Minimum Necessary?</vt:lpstr>
      <vt:lpstr>Reminder -</vt:lpstr>
      <vt:lpstr>Accounting for Disclosures</vt:lpstr>
      <vt:lpstr>Question</vt:lpstr>
      <vt:lpstr>Breach</vt:lpstr>
      <vt:lpstr>What Are You Talking About??? </vt:lpstr>
      <vt:lpstr>Translation</vt:lpstr>
      <vt:lpstr>Oops!  A Breach Happened!</vt:lpstr>
      <vt:lpstr>How Do I Keep PHI Secure?</vt:lpstr>
      <vt:lpstr>So what?</vt:lpstr>
      <vt:lpstr>Helpful Privacy Tips</vt:lpstr>
      <vt:lpstr>Helpful Privacy Tips</vt:lpstr>
      <vt:lpstr>More Helpful Privacy Tips</vt:lpstr>
      <vt:lpstr>How Much Does This Really Matter?</vt:lpstr>
      <vt:lpstr>HIPAA Take 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42 C.F.R. Part 2, HITECH, and Other Privacy Stuff…</dc:title>
  <dc:creator>Laurie Hubbard</dc:creator>
  <cp:lastModifiedBy>Anneka Morgan</cp:lastModifiedBy>
  <cp:revision>83</cp:revision>
  <dcterms:created xsi:type="dcterms:W3CDTF">2012-08-29T19:00:29Z</dcterms:created>
  <dcterms:modified xsi:type="dcterms:W3CDTF">2020-02-25T21:19:44Z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0x010100BF02FBF3C086954FAC222FE5208495D2</vt:lpwstr>
  </property>
  <property fmtid="{D5CDD505-2E9C-101B-9397-08002B2CF9AE}" pid="3" name="Order">
    <vt:r8>1773000</vt:r8>
  </property>
  <property fmtid="{D5CDD505-2E9C-101B-9397-08002B2CF9AE}" pid="4" name="_dlc_DocIdItemGuid">
    <vt:lpwstr>96216fef-f628-53c1-a263-0b23514244da</vt:lpwstr>
  </property>
</Properties>
</file>